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0" r:id="rId3"/>
    <p:sldId id="321" r:id="rId4"/>
    <p:sldId id="308" r:id="rId5"/>
    <p:sldId id="324" r:id="rId6"/>
    <p:sldId id="325" r:id="rId7"/>
    <p:sldId id="323" r:id="rId8"/>
    <p:sldId id="310" r:id="rId9"/>
    <p:sldId id="326" r:id="rId10"/>
    <p:sldId id="334" r:id="rId11"/>
    <p:sldId id="311" r:id="rId12"/>
    <p:sldId id="336" r:id="rId13"/>
    <p:sldId id="297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5" r:id="rId22"/>
    <p:sldId id="28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BF7E369-F13D-40DD-83E3-1784002DAAF5}">
          <p14:sldIdLst>
            <p14:sldId id="256"/>
            <p14:sldId id="290"/>
            <p14:sldId id="321"/>
            <p14:sldId id="308"/>
            <p14:sldId id="324"/>
            <p14:sldId id="325"/>
            <p14:sldId id="323"/>
            <p14:sldId id="310"/>
            <p14:sldId id="326"/>
            <p14:sldId id="334"/>
            <p14:sldId id="311"/>
            <p14:sldId id="336"/>
          </p14:sldIdLst>
        </p14:section>
        <p14:section name="제목 없는 구역" id="{2E5DD767-2DFC-4C91-ABBC-3B8B1607E159}">
          <p14:sldIdLst>
            <p14:sldId id="297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97" userDrawn="1">
          <p15:clr>
            <a:srgbClr val="A4A3A4"/>
          </p15:clr>
        </p15:guide>
        <p15:guide id="2" pos="2978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2478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  <p15:guide id="9" pos="2683" userDrawn="1">
          <p15:clr>
            <a:srgbClr val="A4A3A4"/>
          </p15:clr>
        </p15:guide>
        <p15:guide id="10" pos="2184" userDrawn="1">
          <p15:clr>
            <a:srgbClr val="A4A3A4"/>
          </p15:clr>
        </p15:guide>
        <p15:guide id="11" pos="2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FF"/>
    <a:srgbClr val="00588A"/>
    <a:srgbClr val="CCCCFF"/>
    <a:srgbClr val="FFCCCC"/>
    <a:srgbClr val="1F4E79"/>
    <a:srgbClr val="CCECFF"/>
    <a:srgbClr val="0066FF"/>
    <a:srgbClr val="CC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84204" autoAdjust="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>
        <p:guide orient="horz" pos="1797"/>
        <p:guide pos="2978"/>
        <p:guide orient="horz" pos="890"/>
        <p:guide orient="horz" pos="1207"/>
        <p:guide orient="horz" pos="958"/>
        <p:guide orient="horz" pos="2478"/>
        <p:guide orient="horz" pos="686"/>
        <p:guide pos="2683"/>
        <p:guide pos="2184"/>
        <p:guide pos="25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2019-05-25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3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lvl="0" algn="l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ko-KR" altLang="en-US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 </a:t>
            </a:r>
            <a:r>
              <a:rPr lang="en-US" altLang="ko-KR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altLang="en-US" sz="1200" b="1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맥주시장은</a:t>
            </a:r>
            <a:r>
              <a:rPr lang="ko-KR" altLang="en-US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200" b="1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레드오션이고</a:t>
            </a:r>
            <a:r>
              <a:rPr lang="ko-KR" altLang="en-US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새로운 시장을 개척하려고 하는데 그것이 와인</a:t>
            </a:r>
            <a:endParaRPr lang="en-US" altLang="ko-KR" sz="1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27000" lvl="0" algn="l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이를 위해서는 현재 없는 것이 많은데</a:t>
            </a: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그 문제점을 지적해서 보여주는 내용</a:t>
            </a:r>
            <a:endParaRPr lang="en-US" altLang="ko-KR" sz="1200" b="1" dirty="0">
              <a:solidFill>
                <a:prstClr val="blac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27000" lvl="0" algn="l">
              <a:lnSpc>
                <a:spcPct val="115000"/>
              </a:lnSpc>
              <a:buClr>
                <a:srgbClr val="000000"/>
              </a:buClr>
              <a:buSzPts val="1600"/>
            </a:pP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문제점을 정확히 쓸 것</a:t>
            </a: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(3C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로 작성하면 안됨</a:t>
            </a: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</a:p>
          <a:p>
            <a:pPr marL="355600" lvl="0" indent="-228600" algn="l">
              <a:lnSpc>
                <a:spcPct val="115000"/>
              </a:lnSpc>
              <a:buClr>
                <a:srgbClr val="000000"/>
              </a:buClr>
              <a:buSzPts val="1600"/>
              <a:buFontTx/>
              <a:buAutoNum type="arabicPeriod"/>
            </a:pPr>
            <a:r>
              <a:rPr lang="ko-KR" altLang="en-US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성분 분석을 통한 품질 등급 시스템</a:t>
            </a:r>
            <a:endParaRPr lang="en-US" altLang="ko-KR" sz="1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355600" lvl="0" indent="-228600" algn="l">
              <a:lnSpc>
                <a:spcPct val="115000"/>
              </a:lnSpc>
              <a:buClr>
                <a:srgbClr val="000000"/>
              </a:buClr>
              <a:buSzPts val="1600"/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추천 시스템</a:t>
            </a:r>
            <a:endParaRPr lang="en-US" altLang="ko-KR" sz="1200" b="1" dirty="0">
              <a:solidFill>
                <a:prstClr val="blac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355600" lvl="0" indent="-228600" algn="l">
              <a:lnSpc>
                <a:spcPct val="115000"/>
              </a:lnSpc>
              <a:buClr>
                <a:srgbClr val="000000"/>
              </a:buClr>
              <a:buSzPts val="1600"/>
              <a:buFontTx/>
              <a:buAutoNum type="arabicPeriod"/>
            </a:pP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안주 추천</a:t>
            </a:r>
            <a:endParaRPr lang="en-US" altLang="ko-KR" sz="1200" b="1" dirty="0">
              <a:solidFill>
                <a:prstClr val="blac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355600" lvl="0" indent="-228600" algn="l">
              <a:lnSpc>
                <a:spcPct val="115000"/>
              </a:lnSpc>
              <a:buClr>
                <a:srgbClr val="000000"/>
              </a:buClr>
              <a:buSzPts val="1600"/>
              <a:buFontTx/>
              <a:buAutoNum type="arabicPeriod"/>
            </a:pP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정량화 할 수 있는 부분은 수치</a:t>
            </a:r>
            <a:r>
              <a:rPr lang="en-US" altLang="ko-KR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/ </a:t>
            </a:r>
            <a:r>
              <a:rPr lang="ko-KR" altLang="en-US" sz="12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그래프로 표현하기</a:t>
            </a:r>
            <a:endParaRPr lang="en-US" altLang="ko-KR" sz="1200" b="1" dirty="0">
              <a:solidFill>
                <a:prstClr val="blac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defRPr/>
            </a:pP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7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등급에 결정적 영향을 미치는 성분을 파악하기 위해 성분 분석과 등급분류 모델 개발 및 평가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-</a:t>
            </a:r>
            <a:r>
              <a:rPr lang="ko-KR" altLang="en-US" sz="1200" dirty="0"/>
              <a:t>영향 성분</a:t>
            </a:r>
            <a:r>
              <a:rPr lang="en-US" altLang="ko-KR" sz="1200" dirty="0"/>
              <a:t>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(Red Wine – </a:t>
            </a:r>
            <a:r>
              <a:rPr lang="ko-KR" altLang="en-US" sz="1200" dirty="0"/>
              <a:t>이산화황</a:t>
            </a:r>
            <a:r>
              <a:rPr lang="en-US" altLang="ko-KR" sz="1200" dirty="0"/>
              <a:t>,</a:t>
            </a:r>
            <a:r>
              <a:rPr lang="ko-KR" altLang="en-US" sz="1200" dirty="0"/>
              <a:t> 알콜</a:t>
            </a:r>
            <a:r>
              <a:rPr lang="en-US" altLang="ko-KR" sz="1200" dirty="0"/>
              <a:t>,</a:t>
            </a:r>
            <a:r>
              <a:rPr lang="ko-KR" altLang="en-US" sz="1200" dirty="0"/>
              <a:t> 휘발성 산</a:t>
            </a:r>
            <a:r>
              <a:rPr lang="en-US" altLang="ko-KR" sz="1200" dirty="0"/>
              <a:t>(-))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(White Wine – </a:t>
            </a:r>
            <a:r>
              <a:rPr lang="ko-KR" altLang="en-US" sz="1200" dirty="0"/>
              <a:t>휘발성 산</a:t>
            </a:r>
            <a:r>
              <a:rPr lang="en-US" altLang="ko-KR" sz="1200" dirty="0"/>
              <a:t>,</a:t>
            </a:r>
            <a:r>
              <a:rPr lang="ko-KR" altLang="en-US" sz="1200" dirty="0"/>
              <a:t> 당도</a:t>
            </a:r>
            <a:r>
              <a:rPr lang="en-US" altLang="ko-KR" sz="1200" dirty="0"/>
              <a:t>,</a:t>
            </a:r>
            <a:r>
              <a:rPr lang="ko-KR" altLang="en-US" sz="1200" dirty="0"/>
              <a:t> 알콜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가성비</a:t>
            </a:r>
            <a:r>
              <a:rPr lang="ko-KR" altLang="en-US" sz="1200" dirty="0"/>
              <a:t> 좋은 와인 선별을 위한 기초자료로 사용가능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고 평가된 와인과 저 평가된 와인을 구별하여 </a:t>
            </a:r>
            <a:r>
              <a:rPr lang="ko-KR" altLang="en-US" sz="1200" dirty="0" err="1"/>
              <a:t>가성비</a:t>
            </a:r>
            <a:r>
              <a:rPr lang="ko-KR" altLang="en-US" sz="1200" dirty="0"/>
              <a:t> 좋은 와인을 선별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-&gt;</a:t>
            </a:r>
            <a:r>
              <a:rPr lang="ko-KR" altLang="en-US" sz="1200" dirty="0"/>
              <a:t> 기준 미달 와인 수입 중단</a:t>
            </a:r>
            <a:r>
              <a:rPr lang="en-US" altLang="ko-KR" sz="1200" dirty="0"/>
              <a:t>,</a:t>
            </a:r>
            <a:r>
              <a:rPr lang="ko-KR" altLang="en-US" sz="1200" dirty="0"/>
              <a:t> 기준 이상의 와인 대량 수입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가성비</a:t>
            </a:r>
            <a:r>
              <a:rPr lang="ko-KR" altLang="en-US" sz="1200" dirty="0"/>
              <a:t> 좋은 와인을 고객에게 제공하여 </a:t>
            </a:r>
            <a:r>
              <a:rPr lang="ko-KR" altLang="en-US" sz="1200" dirty="0" err="1"/>
              <a:t>브렌드</a:t>
            </a:r>
            <a:r>
              <a:rPr lang="ko-KR" altLang="en-US" sz="1200" dirty="0"/>
              <a:t> 신뢰도 향상과 재고 부담 완화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다양한 와인 무분별하게 수입</a:t>
            </a:r>
            <a:r>
              <a:rPr lang="en-US" altLang="ko-KR" sz="1200" dirty="0"/>
              <a:t>-&gt; </a:t>
            </a:r>
            <a:r>
              <a:rPr lang="ko-KR" altLang="en-US" sz="1200" dirty="0"/>
              <a:t>대량 수입 시</a:t>
            </a:r>
            <a:r>
              <a:rPr lang="en-US" altLang="ko-KR" sz="1200" dirty="0"/>
              <a:t>, </a:t>
            </a:r>
            <a:r>
              <a:rPr lang="ko-KR" altLang="en-US" sz="1200" dirty="0"/>
              <a:t>재고</a:t>
            </a:r>
            <a:r>
              <a:rPr lang="en-US" altLang="ko-KR" sz="1200" baseline="0" dirty="0"/>
              <a:t>/ </a:t>
            </a:r>
            <a:r>
              <a:rPr lang="ko-KR" altLang="en-US" sz="1200" baseline="0" dirty="0"/>
              <a:t>재무 부담 극심</a:t>
            </a:r>
            <a:r>
              <a:rPr lang="en-US" altLang="ko-KR" sz="1200" baseline="0" dirty="0"/>
              <a:t>(</a:t>
            </a:r>
            <a:r>
              <a:rPr lang="ko-KR" altLang="en-US" sz="1200" baseline="0" dirty="0"/>
              <a:t>다양한 종류 의 와인을 수입해서 시장에서 실험하는 방식은 위험부담이 큼</a:t>
            </a:r>
            <a:r>
              <a:rPr lang="en-US" altLang="ko-KR" sz="1200" baseline="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1200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품질 등급 검증 후</a:t>
            </a:r>
            <a:r>
              <a:rPr lang="ko-KR" altLang="en-US" sz="1200" baseline="0" dirty="0"/>
              <a:t> 품질이 보장된 </a:t>
            </a:r>
            <a:r>
              <a:rPr lang="ko-KR" altLang="en-US" sz="1200" dirty="0"/>
              <a:t>와인 선별적 수입 </a:t>
            </a:r>
            <a:r>
              <a:rPr lang="en-US" altLang="ko-KR" sz="1200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대량 수입 가능</a:t>
            </a:r>
            <a:r>
              <a:rPr lang="en-US" altLang="ko-KR" sz="1200" dirty="0"/>
              <a:t>&gt; </a:t>
            </a:r>
            <a:r>
              <a:rPr lang="ko-KR" altLang="en-US" sz="1200" dirty="0"/>
              <a:t>원가 절감 기대</a:t>
            </a:r>
            <a:r>
              <a:rPr lang="en-US" altLang="ko-KR" sz="1200" dirty="0"/>
              <a:t>,</a:t>
            </a:r>
            <a:r>
              <a:rPr lang="en-US" altLang="ko-KR" sz="1200" baseline="0" dirty="0"/>
              <a:t> </a:t>
            </a:r>
            <a:r>
              <a:rPr lang="ko-KR" altLang="en-US" sz="1200" dirty="0"/>
              <a:t>산지 </a:t>
            </a:r>
            <a:r>
              <a:rPr lang="ko-KR" altLang="en-US" sz="1200" dirty="0" err="1"/>
              <a:t>와이너리와의</a:t>
            </a:r>
            <a:r>
              <a:rPr lang="ko-KR" altLang="en-US" sz="1200" dirty="0"/>
              <a:t> 장기 파트너십 구축을 통한 비즈니스 안정성 확보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dirty="0"/>
              <a:t>(</a:t>
            </a:r>
            <a:r>
              <a:rPr lang="ko-KR" altLang="en-US" sz="1200" dirty="0"/>
              <a:t>와인 물량 확보가 필수적</a:t>
            </a:r>
            <a:r>
              <a:rPr lang="en-US" altLang="ko-KR" sz="1200" dirty="0"/>
              <a:t>, 12</a:t>
            </a:r>
            <a:r>
              <a:rPr lang="ko-KR" altLang="en-US" sz="1200" dirty="0"/>
              <a:t>월 특수 대비 재고 확보 경쟁 예상됨</a:t>
            </a:r>
            <a:r>
              <a:rPr lang="en-US" altLang="ko-KR" sz="1200" dirty="0"/>
              <a:t>, </a:t>
            </a:r>
            <a:r>
              <a:rPr lang="ko-KR" altLang="en-US" sz="1200" dirty="0"/>
              <a:t>미</a:t>
            </a:r>
            <a:r>
              <a:rPr lang="ko-KR" altLang="en-US" sz="1200" baseline="0" dirty="0"/>
              <a:t>리 계약 선점 필요한 상황</a:t>
            </a:r>
            <a:r>
              <a:rPr lang="en-US" altLang="ko-KR" sz="1200" baseline="0" dirty="0"/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ko-KR" altLang="en-US" sz="1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u="none" strike="noStrike" kern="1200" cap="none" dirty="0">
              <a:solidFill>
                <a:schemeClr val="tx1"/>
              </a:solidFill>
              <a:latin typeface="+mn-ea"/>
              <a:ea typeface="+mj-ea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200" u="none" strike="noStrike" kern="1200" cap="none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자사 와인 품질 등급 검증을 통한 원가 절감</a:t>
            </a:r>
            <a:endParaRPr lang="en-US" altLang="ko-KR" sz="1200" u="none" strike="noStrike" kern="1200" cap="none" dirty="0">
              <a:solidFill>
                <a:schemeClr val="tx1"/>
              </a:solidFill>
              <a:latin typeface="+mn-ea"/>
              <a:ea typeface="+mj-ea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자사 브랜드 컨셉에 적합한 와인 전략적 선별 및</a:t>
            </a:r>
            <a:endParaRPr lang="en-US" altLang="ko-KR" sz="1200" u="none" strike="noStrike" kern="1200" cap="none" baseline="0" dirty="0">
              <a:solidFill>
                <a:schemeClr val="tx1"/>
              </a:solidFill>
              <a:latin typeface="+mn-ea"/>
              <a:ea typeface="+mj-ea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 대량 수입을 통한 와인 원가 절감 </a:t>
            </a:r>
            <a:endParaRPr lang="ko-KR" altLang="en-US" sz="1200" u="none" strike="noStrike" kern="1200" cap="none" dirty="0">
              <a:solidFill>
                <a:schemeClr val="tx1"/>
              </a:solidFill>
              <a:latin typeface="+mn-ea"/>
              <a:ea typeface="+mj-ea"/>
              <a:cs typeface="Nanum Gothic"/>
              <a:sym typeface="Nanum 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lang="en-US" altLang="ko-KR" sz="1200" u="none" strike="noStrike" kern="1200" cap="none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(</a:t>
            </a:r>
            <a:r>
              <a:rPr lang="ko-KR" altLang="en-US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고객 선호</a:t>
            </a:r>
            <a:r>
              <a:rPr lang="en-US" altLang="ko-KR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 </a:t>
            </a:r>
            <a:r>
              <a:rPr lang="ko-KR" altLang="en-US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와인 선별을 통한</a:t>
            </a:r>
            <a:r>
              <a:rPr lang="en-US" altLang="ko-KR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 </a:t>
            </a:r>
            <a:r>
              <a:rPr lang="ko-KR" altLang="en-US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와인 포트폴리오 다각화 전략 수립</a:t>
            </a:r>
            <a:r>
              <a:rPr lang="en-US" altLang="ko-KR" sz="1200" u="none" strike="noStrike" kern="1200" cap="none" baseline="0" dirty="0">
                <a:solidFill>
                  <a:schemeClr val="tx1"/>
                </a:solidFill>
                <a:latin typeface="+mn-ea"/>
                <a:ea typeface="+mj-ea"/>
                <a:cs typeface="Nanum Gothic"/>
                <a:sym typeface="Nanum Gothic"/>
              </a:rPr>
              <a:t>)</a:t>
            </a:r>
            <a:endParaRPr lang="ko-KR" altLang="en-US" sz="1200" u="none" strike="noStrike" kern="1200" cap="none" dirty="0">
              <a:solidFill>
                <a:schemeClr val="tx1"/>
              </a:solidFill>
              <a:latin typeface="+mn-ea"/>
              <a:ea typeface="+mj-ea"/>
              <a:cs typeface="Nanum Gothic"/>
              <a:sym typeface="Nanum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0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45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Office 테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D60A222-5D18-445A-8977-E0D16451972F}" type="datetime8">
              <a:rPr lang="ar-SA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25 أيار، 19</a:t>
            </a:fld>
            <a:endParaRPr lang="ar-SA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27FBB162-8746-42C9-BFFF-D75069B6786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654053" y="1762124"/>
            <a:ext cx="9296035" cy="51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>
                <a:solidFill>
                  <a:schemeClr val="lt1"/>
                </a:solidFill>
              </a:rPr>
              <a:t>와인 추천 시스템 구축을 통한 매출 극대화</a:t>
            </a:r>
            <a:r>
              <a:rPr lang="ko-KR" altLang="en-US" sz="2800"/>
              <a:t> </a:t>
            </a:r>
            <a:r>
              <a:rPr lang="en-US" altLang="ko-KR" sz="2800">
                <a:solidFill>
                  <a:schemeClr val="lt1"/>
                </a:solidFill>
              </a:rPr>
              <a:t>????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9525" y="1388345"/>
            <a:ext cx="12192000" cy="2095928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</a:pPr>
            <a:r>
              <a:rPr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국내 </a:t>
            </a:r>
            <a:r>
              <a:rPr lang="en-US" altLang="ko-KR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Wine </a:t>
            </a:r>
            <a:r>
              <a:rPr lang="ko-KR" altLang="en-US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시장 진입을 통한 매출액 향상 방안</a:t>
            </a:r>
            <a:endParaRPr lang="en-US" altLang="ko-KR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와인 및 안주 선호도 데이터분석을 기반으로 추천 시스템 구축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9432" y="4033615"/>
            <a:ext cx="341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 	</a:t>
            </a:r>
            <a:r>
              <a:rPr lang="en-US" altLang="ko-KR" sz="2800" b="1" dirty="0" smtClean="0"/>
              <a:t>19/05/24</a:t>
            </a:r>
            <a:endParaRPr lang="ko-KR" altLang="en-US" sz="2800" b="1" dirty="0"/>
          </a:p>
        </p:txBody>
      </p:sp>
      <p:sp>
        <p:nvSpPr>
          <p:cNvPr id="4" name="직사각형 3"/>
          <p:cNvSpPr/>
          <p:nvPr/>
        </p:nvSpPr>
        <p:spPr>
          <a:xfrm>
            <a:off x="8908729" y="46737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청년 </a:t>
            </a:r>
            <a:r>
              <a:rPr lang="en-US" altLang="ko-KR" sz="2000" b="1" dirty="0" err="1"/>
              <a:t>AI·Big</a:t>
            </a:r>
            <a:r>
              <a:rPr lang="en-US" altLang="ko-KR" sz="2000" b="1" dirty="0"/>
              <a:t> Data </a:t>
            </a:r>
            <a:r>
              <a:rPr lang="ko-KR" altLang="en-US" sz="2000" b="1" dirty="0"/>
              <a:t>아카데미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64451" y="4818451"/>
            <a:ext cx="3171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150000"/>
              </a:lnSpc>
              <a:defRPr/>
            </a:pPr>
            <a:r>
              <a:rPr lang="en-US" altLang="ko-KR" sz="2000" b="1" kern="0" dirty="0"/>
              <a:t>A</a:t>
            </a:r>
            <a:r>
              <a:rPr lang="ko-KR" altLang="en-US" sz="2000" b="1" kern="0" dirty="0"/>
              <a:t>반 </a:t>
            </a:r>
            <a:r>
              <a:rPr lang="en-US" altLang="ko-KR" sz="2000" b="1" kern="0" dirty="0"/>
              <a:t>1</a:t>
            </a:r>
            <a:r>
              <a:rPr lang="ko-KR" altLang="en-US" sz="2000" b="1" kern="0" dirty="0"/>
              <a:t>조</a:t>
            </a:r>
            <a:r>
              <a:rPr lang="en-US" altLang="ko-KR" sz="2000" b="1" kern="0" dirty="0"/>
              <a:t>(13.5)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b="1" kern="0" dirty="0" err="1"/>
              <a:t>최우혁</a:t>
            </a:r>
            <a:r>
              <a:rPr lang="en-US" altLang="ko-KR" sz="2000" b="1" kern="0" dirty="0"/>
              <a:t>,</a:t>
            </a:r>
            <a:r>
              <a:rPr lang="ko-KR" altLang="en-US" sz="2000" b="1" kern="0" dirty="0"/>
              <a:t>김원배</a:t>
            </a:r>
            <a:r>
              <a:rPr lang="en-US" altLang="ko-KR" sz="2000" b="1" kern="0" dirty="0"/>
              <a:t>,</a:t>
            </a:r>
            <a:r>
              <a:rPr lang="ko-KR" altLang="en-US" sz="2000" b="1" kern="0" dirty="0"/>
              <a:t>이재윤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2000" b="1" kern="0" dirty="0" err="1"/>
              <a:t>오가영</a:t>
            </a:r>
            <a:r>
              <a:rPr lang="en-US" altLang="ko-KR" sz="2000" b="1" kern="0" dirty="0"/>
              <a:t>,</a:t>
            </a:r>
            <a:r>
              <a:rPr lang="ko-KR" altLang="en-US" sz="2000" b="1" kern="0" dirty="0"/>
              <a:t>이준영</a:t>
            </a:r>
            <a:r>
              <a:rPr lang="en-US" altLang="ko-KR" sz="2000" b="1" kern="0" dirty="0"/>
              <a:t>,</a:t>
            </a:r>
            <a:r>
              <a:rPr lang="ko-KR" altLang="en-US" sz="2000" b="1" kern="0" dirty="0" err="1"/>
              <a:t>연선경</a:t>
            </a:r>
            <a:endParaRPr lang="ko-KR" altLang="en-US" sz="2000" b="1" kern="0" dirty="0"/>
          </a:p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68735" y="1047012"/>
            <a:ext cx="3760108" cy="56221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Google Shape;373;p25"/>
          <p:cNvSpPr txBox="1">
            <a:spLocks noGrp="1"/>
          </p:cNvSpPr>
          <p:nvPr>
            <p:ph type="sldNum" idx="12"/>
          </p:nvPr>
        </p:nvSpPr>
        <p:spPr>
          <a:xfrm>
            <a:off x="9448800" y="64402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solidFill>
                  <a:schemeClr val="dk1"/>
                </a:solidFill>
              </a:rPr>
              <a:t>10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72777"/>
            <a:ext cx="1469327" cy="28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2F2F2"/>
                </a:solidFill>
                <a:latin typeface="Nanum Gothic"/>
                <a:ea typeface="Nanum Gothic"/>
                <a:cs typeface="Nanum Gothic"/>
                <a:sym typeface="Nanum Gothic"/>
              </a:rPr>
              <a:t>5. 개선안 및 적용방안</a:t>
            </a: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2490538" y="-8895"/>
            <a:ext cx="9492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둘째</a:t>
            </a:r>
            <a:r>
              <a:rPr lang="en-US" alt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와인 추천</a:t>
            </a:r>
            <a:r>
              <a:rPr lang="en-US" alt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alt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 및 고객 특성 파악을 통한 온</a:t>
            </a:r>
            <a:r>
              <a:rPr lang="en-US" altLang="ko-KR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오프라인 차별적 마케팅 진행</a:t>
            </a:r>
            <a:endParaRPr sz="1600" b="1" dirty="0"/>
          </a:p>
        </p:txBody>
      </p:sp>
      <p:cxnSp>
        <p:nvCxnSpPr>
          <p:cNvPr id="377" name="Google Shape;377;p25"/>
          <p:cNvCxnSpPr/>
          <p:nvPr/>
        </p:nvCxnSpPr>
        <p:spPr>
          <a:xfrm>
            <a:off x="2443885" y="-12243"/>
            <a:ext cx="0" cy="3562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8" name="Google Shape;378;p25"/>
          <p:cNvSpPr/>
          <p:nvPr/>
        </p:nvSpPr>
        <p:spPr>
          <a:xfrm>
            <a:off x="55200" y="529900"/>
            <a:ext cx="5623500" cy="481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와인 추천 시스템 WORKFLOW</a:t>
            </a:r>
            <a:endParaRPr sz="18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960485" y="1707100"/>
            <a:ext cx="1737300" cy="55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수집</a:t>
            </a:r>
            <a:endParaRPr sz="1300" b="1" dirty="0"/>
          </a:p>
        </p:txBody>
      </p:sp>
      <p:sp>
        <p:nvSpPr>
          <p:cNvPr id="380" name="Google Shape;380;p25"/>
          <p:cNvSpPr/>
          <p:nvPr/>
        </p:nvSpPr>
        <p:spPr>
          <a:xfrm>
            <a:off x="960485" y="2694707"/>
            <a:ext cx="1737300" cy="55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와인 추천 알고리즘</a:t>
            </a:r>
            <a:endParaRPr sz="1300" b="1" dirty="0"/>
          </a:p>
        </p:txBody>
      </p:sp>
      <p:sp>
        <p:nvSpPr>
          <p:cNvPr id="381" name="Google Shape;381;p25"/>
          <p:cNvSpPr/>
          <p:nvPr/>
        </p:nvSpPr>
        <p:spPr>
          <a:xfrm>
            <a:off x="960484" y="3682290"/>
            <a:ext cx="1737300" cy="55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웹페이지</a:t>
            </a:r>
            <a:r>
              <a:rPr lang="ko-KR" sz="13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반영</a:t>
            </a:r>
            <a:endParaRPr sz="1300" b="1" dirty="0"/>
          </a:p>
        </p:txBody>
      </p:sp>
      <p:sp>
        <p:nvSpPr>
          <p:cNvPr id="382" name="Google Shape;382;p25"/>
          <p:cNvSpPr/>
          <p:nvPr/>
        </p:nvSpPr>
        <p:spPr>
          <a:xfrm>
            <a:off x="958850" y="4669900"/>
            <a:ext cx="1737300" cy="55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마케팅 반영</a:t>
            </a:r>
            <a:endParaRPr sz="1300" b="1" dirty="0"/>
          </a:p>
        </p:txBody>
      </p:sp>
      <p:sp>
        <p:nvSpPr>
          <p:cNvPr id="383" name="Google Shape;383;p25"/>
          <p:cNvSpPr txBox="1"/>
          <p:nvPr/>
        </p:nvSpPr>
        <p:spPr>
          <a:xfrm>
            <a:off x="2908490" y="1579580"/>
            <a:ext cx="3116356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Offline</a:t>
            </a:r>
            <a:r>
              <a:rPr 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와인 블라인드 </a:t>
            </a:r>
            <a:r>
              <a:rPr lang="ko-KR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</a:t>
            </a:r>
            <a:endParaRPr lang="en-US" altLang="ko-KR" sz="1400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</a:t>
            </a:r>
            <a:r>
              <a:rPr lang="ko-KR" altLang="en-US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파트너 유통채널과의 협력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Online</a:t>
            </a:r>
            <a:r>
              <a:rPr 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와인 인터넷 시음 행사</a:t>
            </a:r>
            <a:r>
              <a:rPr lang="ko-KR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lang="en-US" altLang="ko-KR" sz="1400" dirty="0"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</a:t>
            </a:r>
            <a:r>
              <a:rPr 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장바구니 분석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2949676" y="2785900"/>
            <a:ext cx="2536195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수집 과정에서 얻은 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 선호 추천 모델로 학습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2884024" y="3599046"/>
            <a:ext cx="2794675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편리성을 위해 필수 정보만 입력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(연령, 성별, 직업, </a:t>
            </a:r>
            <a:r>
              <a:rPr lang="ko-KR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결혼</a:t>
            </a:r>
            <a:r>
              <a:rPr lang="en-US" altLang="ko-KR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여부</a:t>
            </a:r>
            <a:r>
              <a:rPr lang="ko-KR" sz="14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-KR" sz="14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sz="1400" b="1" dirty="0" err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가성비</a:t>
            </a:r>
            <a:r>
              <a:rPr lang="ko-KR" sz="1400" b="1" dirty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체크 시, 저렴한 와인 </a:t>
            </a:r>
            <a:endParaRPr lang="en-US" altLang="ko-KR" sz="1400" b="1" dirty="0" smtClean="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smtClean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en-US" altLang="ko-KR" sz="1400" b="1" dirty="0" smtClean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 dirty="0" smtClean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와인 </a:t>
            </a:r>
            <a:r>
              <a:rPr lang="ko-KR" sz="1400" b="1" dirty="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픽업 페이지 연결 </a:t>
            </a:r>
            <a:endParaRPr sz="1400" b="1" dirty="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7" name="Google Shape;387;p25"/>
          <p:cNvCxnSpPr>
            <a:stCxn id="382" idx="2"/>
            <a:endCxn id="379" idx="0"/>
          </p:cNvCxnSpPr>
          <p:nvPr/>
        </p:nvCxnSpPr>
        <p:spPr>
          <a:xfrm rot="-5400000">
            <a:off x="68750" y="3465850"/>
            <a:ext cx="3519000" cy="1500"/>
          </a:xfrm>
          <a:prstGeom prst="bentConnector5">
            <a:avLst>
              <a:gd name="adj1" fmla="val -6767"/>
              <a:gd name="adj2" fmla="val -73785000"/>
              <a:gd name="adj3" fmla="val 106767"/>
            </a:avLst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25"/>
          <p:cNvCxnSpPr>
            <a:stCxn id="379" idx="2"/>
            <a:endCxn id="380" idx="0"/>
          </p:cNvCxnSpPr>
          <p:nvPr/>
        </p:nvCxnSpPr>
        <p:spPr>
          <a:xfrm>
            <a:off x="1829135" y="2263300"/>
            <a:ext cx="0" cy="4314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25"/>
          <p:cNvCxnSpPr/>
          <p:nvPr/>
        </p:nvCxnSpPr>
        <p:spPr>
          <a:xfrm>
            <a:off x="1829135" y="3250900"/>
            <a:ext cx="0" cy="4314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5"/>
          <p:cNvCxnSpPr/>
          <p:nvPr/>
        </p:nvCxnSpPr>
        <p:spPr>
          <a:xfrm>
            <a:off x="1829135" y="4238500"/>
            <a:ext cx="0" cy="4314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25"/>
          <p:cNvSpPr/>
          <p:nvPr/>
        </p:nvSpPr>
        <p:spPr>
          <a:xfrm>
            <a:off x="6513225" y="529900"/>
            <a:ext cx="5623500" cy="4812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 smtClean="0">
                <a:latin typeface="Malgun Gothic"/>
                <a:ea typeface="Malgun Gothic"/>
                <a:cs typeface="Malgun Gothic"/>
                <a:sym typeface="Malgun Gothic"/>
              </a:rPr>
              <a:t>프로토타입</a:t>
            </a:r>
            <a:endParaRPr sz="1800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2" name="Google Shape;392;p25"/>
          <p:cNvGrpSpPr/>
          <p:nvPr/>
        </p:nvGrpSpPr>
        <p:grpSpPr>
          <a:xfrm>
            <a:off x="7707279" y="1110552"/>
            <a:ext cx="3235386" cy="5484903"/>
            <a:chOff x="7565663" y="630800"/>
            <a:chExt cx="3518636" cy="5964445"/>
          </a:xfrm>
        </p:grpSpPr>
        <p:pic>
          <p:nvPicPr>
            <p:cNvPr id="393" name="Google Shape;393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65675" y="2566050"/>
              <a:ext cx="3518624" cy="2015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65675" y="4581048"/>
              <a:ext cx="3518624" cy="2014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65663" y="630800"/>
              <a:ext cx="3518626" cy="1935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위쪽 화살표 2"/>
          <p:cNvSpPr/>
          <p:nvPr/>
        </p:nvSpPr>
        <p:spPr>
          <a:xfrm rot="3900000">
            <a:off x="6507318" y="1521208"/>
            <a:ext cx="505820" cy="1153730"/>
          </a:xfrm>
          <a:prstGeom prst="up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5400000">
            <a:off x="6737472" y="3264575"/>
            <a:ext cx="505820" cy="1187027"/>
          </a:xfrm>
          <a:prstGeom prst="up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위쪽 화살표 32"/>
          <p:cNvSpPr/>
          <p:nvPr/>
        </p:nvSpPr>
        <p:spPr>
          <a:xfrm rot="6600000">
            <a:off x="6958866" y="4850530"/>
            <a:ext cx="505820" cy="1079105"/>
          </a:xfrm>
          <a:prstGeom prst="upArrow">
            <a:avLst/>
          </a:prstGeom>
          <a:solidFill>
            <a:srgbClr val="1F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71454"/>
              </p:ext>
            </p:extLst>
          </p:nvPr>
        </p:nvGraphicFramePr>
        <p:xfrm>
          <a:off x="2727768" y="4690440"/>
          <a:ext cx="3934335" cy="2045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9313">
                  <a:extLst>
                    <a:ext uri="{9D8B030D-6E8A-4147-A177-3AD203B41FA5}">
                      <a16:colId xmlns:a16="http://schemas.microsoft.com/office/drawing/2014/main" val="57616479"/>
                    </a:ext>
                  </a:extLst>
                </a:gridCol>
                <a:gridCol w="3005022">
                  <a:extLst>
                    <a:ext uri="{9D8B030D-6E8A-4147-A177-3AD203B41FA5}">
                      <a16:colId xmlns:a16="http://schemas.microsoft.com/office/drawing/2014/main" val="376630525"/>
                    </a:ext>
                  </a:extLst>
                </a:gridCol>
              </a:tblGrid>
              <a:tr h="242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대상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세부 전략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35316"/>
                  </a:ext>
                </a:extLst>
              </a:tr>
              <a:tr h="885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smtClean="0"/>
                        <a:t>파트너</a:t>
                      </a:r>
                      <a:endParaRPr lang="en-US" altLang="ko-KR" sz="1050" b="1" dirty="0" smtClean="0"/>
                    </a:p>
                    <a:p>
                      <a:pPr latinLnBrk="1"/>
                      <a:r>
                        <a:rPr lang="ko-KR" altLang="en-US" sz="1050" b="1" dirty="0" smtClean="0"/>
                        <a:t>마케팅 </a:t>
                      </a:r>
                      <a:endParaRPr lang="en-US" altLang="ko-KR" sz="1050" b="1" dirty="0" smtClean="0"/>
                    </a:p>
                    <a:p>
                      <a:pPr latinLnBrk="1"/>
                      <a:r>
                        <a:rPr lang="ko-KR" altLang="en-US" sz="1050" b="1" dirty="0" smtClean="0"/>
                        <a:t>전략 </a:t>
                      </a:r>
                    </a:p>
                    <a:p>
                      <a:pPr latinLnBrk="1"/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유통채널에 고객 맞춤형 와인 추천 시스템 제공 및 합리적 가격의 와인 유통을 통한 타 수입업체 대비 경쟁력 구비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87000"/>
                  </a:ext>
                </a:extLst>
              </a:tr>
              <a:tr h="8858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smtClean="0"/>
                        <a:t>고객        마케팅 </a:t>
                      </a:r>
                      <a:endParaRPr lang="en-US" altLang="ko-KR" sz="1050" b="1" dirty="0" smtClean="0"/>
                    </a:p>
                    <a:p>
                      <a:pPr latinLnBrk="1"/>
                      <a:r>
                        <a:rPr lang="ko-KR" altLang="en-US" sz="1050" b="1" dirty="0" smtClean="0"/>
                        <a:t>전략</a:t>
                      </a:r>
                    </a:p>
                    <a:p>
                      <a:pPr latinLnBrk="1"/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웹 구축을 통한 와인 선호 고객 데이터 수집 및 </a:t>
                      </a:r>
                      <a:r>
                        <a:rPr lang="en-US" altLang="ko-KR" sz="1200" b="0" dirty="0" smtClean="0"/>
                        <a:t>CRM </a:t>
                      </a:r>
                      <a:r>
                        <a:rPr lang="ko-KR" altLang="en-US" sz="1200" b="0" dirty="0" smtClean="0"/>
                        <a:t>마케팅 반영</a:t>
                      </a:r>
                    </a:p>
                    <a:p>
                      <a:pPr latinLnBrk="1"/>
                      <a:endParaRPr lang="ko-KR" altLang="en-US" sz="1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715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  <a:latin typeface="Nanum Gothic" panose="020B0600000101010101"/>
              </a:rPr>
              <a:pPr lvl="0">
                <a:defRPr/>
              </a:pPr>
              <a:t>11</a:t>
            </a:fld>
            <a:endParaRPr lang="en-US" altLang="en-US" dirty="0">
              <a:solidFill>
                <a:schemeClr val="dk1"/>
              </a:solidFill>
              <a:latin typeface="Nanum Gothic" panose="020B0600000101010101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anum Gothic" panose="020B0600000101010101"/>
              </a:rPr>
              <a:t>5.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Nanum Gothic" panose="020B0600000101010101"/>
              </a:rPr>
              <a:t>개선안 및 적용방안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76D2E0-5383-2F46-BFCC-774C5A12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5" y="2010996"/>
            <a:ext cx="6655558" cy="19713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58F89A-4970-6642-A3E6-A1CAF7DA34F0}"/>
              </a:ext>
            </a:extLst>
          </p:cNvPr>
          <p:cNvSpPr/>
          <p:nvPr/>
        </p:nvSpPr>
        <p:spPr>
          <a:xfrm>
            <a:off x="209264" y="2010995"/>
            <a:ext cx="6655559" cy="4429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atin typeface="Nanum Gothic" panose="020B0600000101010101"/>
              </a:rPr>
              <a:t>ㅊㅍ</a:t>
            </a:r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E51382-5F73-8544-A596-EF01FCC8954D}"/>
              </a:ext>
            </a:extLst>
          </p:cNvPr>
          <p:cNvSpPr/>
          <p:nvPr/>
        </p:nvSpPr>
        <p:spPr>
          <a:xfrm>
            <a:off x="209264" y="1458757"/>
            <a:ext cx="6655559" cy="436728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ysClr val="windowText" lastClr="000000"/>
                </a:solidFill>
                <a:latin typeface="Nanum Gothic" panose="020B0600000101010101"/>
              </a:rPr>
              <a:t>ARIMA MODEL</a:t>
            </a:r>
            <a:endParaRPr kumimoji="1" lang="ko-KR" altLang="en-US" b="1" dirty="0">
              <a:solidFill>
                <a:sysClr val="windowText" lastClr="000000"/>
              </a:solidFill>
              <a:latin typeface="Nanum Gothic" panose="020B0600000101010101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3B235F-CAF2-5546-9B09-5E7A04880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99274"/>
              </p:ext>
            </p:extLst>
          </p:nvPr>
        </p:nvGraphicFramePr>
        <p:xfrm>
          <a:off x="332096" y="4034825"/>
          <a:ext cx="6382603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801">
                  <a:extLst>
                    <a:ext uri="{9D8B030D-6E8A-4147-A177-3AD203B41FA5}">
                      <a16:colId xmlns:a16="http://schemas.microsoft.com/office/drawing/2014/main" val="743173446"/>
                    </a:ext>
                  </a:extLst>
                </a:gridCol>
                <a:gridCol w="2735401">
                  <a:extLst>
                    <a:ext uri="{9D8B030D-6E8A-4147-A177-3AD203B41FA5}">
                      <a16:colId xmlns:a16="http://schemas.microsoft.com/office/drawing/2014/main" val="3238836237"/>
                    </a:ext>
                  </a:extLst>
                </a:gridCol>
                <a:gridCol w="2735401">
                  <a:extLst>
                    <a:ext uri="{9D8B030D-6E8A-4147-A177-3AD203B41FA5}">
                      <a16:colId xmlns:a16="http://schemas.microsoft.com/office/drawing/2014/main" val="988473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예측 매출액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월대비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실제 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오차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113260"/>
                  </a:ext>
                </a:extLst>
              </a:tr>
              <a:tr h="308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1300000(15.13%)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1248390(51610)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9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12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1450000(28.42%)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490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51985B8-B45A-484B-BBA6-D32C61BFC621}"/>
              </a:ext>
            </a:extLst>
          </p:cNvPr>
          <p:cNvSpPr txBox="1"/>
          <p:nvPr/>
        </p:nvSpPr>
        <p:spPr>
          <a:xfrm>
            <a:off x="332095" y="5256383"/>
            <a:ext cx="6382603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 Gothic" panose="020B0600000101010101"/>
              </a:rPr>
              <a:t>1. 5~10</a:t>
            </a:r>
            <a:r>
              <a:rPr kumimoji="1" lang="ko-KR" altLang="en-US" sz="1600" dirty="0">
                <a:latin typeface="Nanum Gothic" panose="020B0600000101010101"/>
              </a:rPr>
              <a:t>월 데이터를 통해 </a:t>
            </a:r>
            <a:r>
              <a:rPr kumimoji="1" lang="en-US" altLang="ko-KR" sz="1600" dirty="0">
                <a:latin typeface="Nanum Gothic" panose="020B0600000101010101"/>
              </a:rPr>
              <a:t>11</a:t>
            </a:r>
            <a:r>
              <a:rPr kumimoji="1" lang="ko-KR" altLang="en-US" sz="1600" dirty="0">
                <a:latin typeface="Nanum Gothic" panose="020B0600000101010101"/>
              </a:rPr>
              <a:t>월</a:t>
            </a:r>
            <a:r>
              <a:rPr kumimoji="1" lang="en-US" altLang="ko-KR" sz="1600" dirty="0">
                <a:latin typeface="Nanum Gothic" panose="020B0600000101010101"/>
              </a:rPr>
              <a:t>,12</a:t>
            </a:r>
            <a:r>
              <a:rPr kumimoji="1" lang="ko-KR" altLang="en-US" sz="1600" dirty="0">
                <a:latin typeface="Nanum Gothic" panose="020B0600000101010101"/>
              </a:rPr>
              <a:t>월 매출액을 예상</a:t>
            </a:r>
            <a:endParaRPr kumimoji="1" lang="en-US" altLang="ko-KR" sz="1600" dirty="0">
              <a:latin typeface="Nanum Gothic" panose="020B0600000101010101"/>
            </a:endParaRPr>
          </a:p>
          <a:p>
            <a:r>
              <a:rPr kumimoji="1" lang="en-US" altLang="ko-KR" sz="1600" dirty="0">
                <a:latin typeface="Nanum Gothic" panose="020B0600000101010101"/>
              </a:rPr>
              <a:t>2. </a:t>
            </a:r>
            <a:r>
              <a:rPr kumimoji="1" lang="en-US" altLang="ko-KR" sz="1600" spc="-150" dirty="0">
                <a:latin typeface="Nanum Gothic" panose="020B0600000101010101"/>
              </a:rPr>
              <a:t>11</a:t>
            </a:r>
            <a:r>
              <a:rPr kumimoji="1" lang="ko-KR" altLang="en-US" sz="1600" spc="-150" dirty="0">
                <a:latin typeface="Nanum Gothic" panose="020B0600000101010101"/>
              </a:rPr>
              <a:t>월 매출액 정산 후 </a:t>
            </a:r>
            <a:r>
              <a:rPr kumimoji="1" lang="en-US" altLang="ko-KR" sz="1600" spc="-150" dirty="0">
                <a:latin typeface="Nanum Gothic" panose="020B0600000101010101"/>
              </a:rPr>
              <a:t>11</a:t>
            </a:r>
            <a:r>
              <a:rPr kumimoji="1" lang="ko-KR" altLang="en-US" sz="1600" spc="-150" dirty="0">
                <a:latin typeface="Nanum Gothic" panose="020B0600000101010101"/>
              </a:rPr>
              <a:t>월 예상 매출액과 </a:t>
            </a:r>
            <a:r>
              <a:rPr kumimoji="1" lang="ko-KR" altLang="en-US" sz="1600" spc="-150" dirty="0" err="1">
                <a:latin typeface="Nanum Gothic" panose="020B0600000101010101"/>
              </a:rPr>
              <a:t>비교결과</a:t>
            </a:r>
            <a:r>
              <a:rPr kumimoji="1" lang="ko-KR" altLang="en-US" sz="1600" spc="-150" dirty="0">
                <a:latin typeface="Nanum Gothic" panose="020B0600000101010101"/>
              </a:rPr>
              <a:t> 오차 </a:t>
            </a:r>
            <a:r>
              <a:rPr kumimoji="1" lang="en-US" altLang="ko-KR" sz="1600" spc="-150" dirty="0">
                <a:latin typeface="Nanum Gothic" panose="020B0600000101010101"/>
              </a:rPr>
              <a:t>51610</a:t>
            </a:r>
          </a:p>
          <a:p>
            <a:r>
              <a:rPr kumimoji="1" lang="en-US" altLang="ko-KR" sz="1600" dirty="0">
                <a:latin typeface="Nanum Gothic" panose="020B0600000101010101"/>
              </a:rPr>
              <a:t>3.</a:t>
            </a:r>
            <a:r>
              <a:rPr kumimoji="1" lang="ko-KR" altLang="en-US" sz="1600" dirty="0">
                <a:latin typeface="Nanum Gothic" panose="020B0600000101010101"/>
              </a:rPr>
              <a:t> </a:t>
            </a:r>
            <a:r>
              <a:rPr kumimoji="1" lang="en-US" altLang="ko-KR" sz="1600" dirty="0">
                <a:latin typeface="Nanum Gothic" panose="020B0600000101010101"/>
              </a:rPr>
              <a:t>ARIMA MODEL</a:t>
            </a:r>
            <a:r>
              <a:rPr kumimoji="1" lang="ko-KR" altLang="en-US" sz="1600" dirty="0">
                <a:latin typeface="Nanum Gothic" panose="020B0600000101010101"/>
              </a:rPr>
              <a:t>의 정확성 확인</a:t>
            </a:r>
            <a:endParaRPr kumimoji="1" lang="en-US" altLang="ko-KR" sz="1600" dirty="0">
              <a:latin typeface="Nanum Gothic" panose="020B0600000101010101"/>
            </a:endParaRPr>
          </a:p>
          <a:p>
            <a:r>
              <a:rPr kumimoji="1" lang="en-US" altLang="ko-KR" sz="1600" dirty="0">
                <a:latin typeface="Nanum Gothic" panose="020B0600000101010101"/>
              </a:rPr>
              <a:t>4.</a:t>
            </a:r>
            <a:r>
              <a:rPr kumimoji="1" lang="ko-KR" altLang="en-US" sz="1600" dirty="0">
                <a:latin typeface="Nanum Gothic" panose="020B0600000101010101"/>
              </a:rPr>
              <a:t> </a:t>
            </a:r>
            <a:r>
              <a:rPr kumimoji="1" lang="en-US" altLang="ko-KR" sz="1600" dirty="0">
                <a:latin typeface="Nanum Gothic" panose="020B0600000101010101"/>
              </a:rPr>
              <a:t>12</a:t>
            </a:r>
            <a:r>
              <a:rPr kumimoji="1" lang="ko-KR" altLang="en-US" sz="1600" dirty="0">
                <a:latin typeface="Nanum Gothic" panose="020B0600000101010101"/>
              </a:rPr>
              <a:t>월 매출액 기존 예측으로 진행</a:t>
            </a:r>
            <a:r>
              <a:rPr kumimoji="1" lang="en-US" altLang="ko-KR" sz="1600" dirty="0">
                <a:latin typeface="Nanum Gothic" panose="020B0600000101010101"/>
              </a:rPr>
              <a:t>(1450000)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29FB9C-7EAD-B84A-9392-7D7F9E5F603B}"/>
              </a:ext>
            </a:extLst>
          </p:cNvPr>
          <p:cNvGrpSpPr/>
          <p:nvPr/>
        </p:nvGrpSpPr>
        <p:grpSpPr>
          <a:xfrm>
            <a:off x="6987655" y="2197291"/>
            <a:ext cx="4995080" cy="3116364"/>
            <a:chOff x="6987655" y="1403845"/>
            <a:chExt cx="4995080" cy="50364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5C292C-A3CA-7F43-B3CB-021DAB61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7655" y="1458757"/>
              <a:ext cx="4995080" cy="498149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4EF69D-09DE-6E40-A2DD-E453EEC35618}"/>
                </a:ext>
              </a:extLst>
            </p:cNvPr>
            <p:cNvSpPr/>
            <p:nvPr/>
          </p:nvSpPr>
          <p:spPr>
            <a:xfrm>
              <a:off x="6987655" y="5500048"/>
              <a:ext cx="750626" cy="847201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90D0A3C-9FA9-D14C-8570-6CE2A8559977}"/>
                </a:ext>
              </a:extLst>
            </p:cNvPr>
            <p:cNvSpPr/>
            <p:nvPr/>
          </p:nvSpPr>
          <p:spPr>
            <a:xfrm>
              <a:off x="9103057" y="4634250"/>
              <a:ext cx="2879678" cy="847201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E58C3B-6181-5448-8FC3-4E1743052EB6}"/>
                </a:ext>
              </a:extLst>
            </p:cNvPr>
            <p:cNvSpPr/>
            <p:nvPr/>
          </p:nvSpPr>
          <p:spPr>
            <a:xfrm>
              <a:off x="7751929" y="5495099"/>
              <a:ext cx="4230806" cy="847201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282D16-A97C-824F-891F-C78FED585C9C}"/>
                </a:ext>
              </a:extLst>
            </p:cNvPr>
            <p:cNvSpPr/>
            <p:nvPr/>
          </p:nvSpPr>
          <p:spPr>
            <a:xfrm>
              <a:off x="8548048" y="1403845"/>
              <a:ext cx="1801504" cy="43672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1838F6-3453-0440-B3ED-942FA029D027}"/>
              </a:ext>
            </a:extLst>
          </p:cNvPr>
          <p:cNvSpPr txBox="1"/>
          <p:nvPr/>
        </p:nvSpPr>
        <p:spPr>
          <a:xfrm>
            <a:off x="209264" y="618350"/>
            <a:ext cx="11636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b="1" dirty="0">
                <a:latin typeface="Nanum Gothic" panose="020B0600000101010101"/>
              </a:rPr>
              <a:t>12</a:t>
            </a:r>
            <a:r>
              <a:rPr kumimoji="1" lang="ko-KR" altLang="en-US" sz="2000" b="1" dirty="0">
                <a:latin typeface="Nanum Gothic" panose="020B0600000101010101"/>
              </a:rPr>
              <a:t>월 예측 매출액으로 주문량 조절을 통해 재고관리로 인한 손실액을 감소</a:t>
            </a:r>
            <a:endParaRPr kumimoji="1" lang="en-US" altLang="ko-KR" sz="2000" b="1" dirty="0">
              <a:latin typeface="Nanum Gothic" panose="020B0600000101010101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b="1" dirty="0">
                <a:latin typeface="Nanum Gothic" panose="020B0600000101010101"/>
              </a:rPr>
              <a:t>매달 데이터를 업데이트하여 만들어진 </a:t>
            </a:r>
            <a:r>
              <a:rPr kumimoji="1" lang="en-US" altLang="ko-KR" sz="2000" b="1" dirty="0">
                <a:latin typeface="Nanum Gothic" panose="020B0600000101010101"/>
              </a:rPr>
              <a:t>MODEL </a:t>
            </a:r>
            <a:r>
              <a:rPr kumimoji="1" lang="ko-KR" altLang="en-US" sz="2000" b="1" dirty="0">
                <a:latin typeface="Nanum Gothic" panose="020B0600000101010101"/>
              </a:rPr>
              <a:t>개선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3492CA-12F0-B64F-8E37-C49B93FCEABC}"/>
              </a:ext>
            </a:extLst>
          </p:cNvPr>
          <p:cNvSpPr/>
          <p:nvPr/>
        </p:nvSpPr>
        <p:spPr>
          <a:xfrm>
            <a:off x="6987656" y="1458757"/>
            <a:ext cx="4995080" cy="436728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spc="-150" dirty="0">
                <a:solidFill>
                  <a:srgbClr val="FF0000"/>
                </a:solidFill>
                <a:latin typeface="Nanum Gothic" panose="020B0600000101010101"/>
              </a:rPr>
              <a:t>EVENTDAY, </a:t>
            </a:r>
            <a:r>
              <a:rPr kumimoji="1" lang="ko-KR" altLang="en-US" b="1" spc="-150" dirty="0">
                <a:solidFill>
                  <a:srgbClr val="0066FF"/>
                </a:solidFill>
                <a:latin typeface="Nanum Gothic" panose="020B0600000101010101"/>
              </a:rPr>
              <a:t>분기말</a:t>
            </a:r>
            <a:r>
              <a:rPr kumimoji="1" lang="en-US" altLang="ko-KR" b="1" spc="-150" dirty="0">
                <a:solidFill>
                  <a:schemeClr val="tx1"/>
                </a:solidFill>
                <a:latin typeface="Nanum Gothic" panose="020B0600000101010101"/>
              </a:rPr>
              <a:t>, </a:t>
            </a:r>
            <a:r>
              <a:rPr kumimoji="1" lang="ko-KR" altLang="en-US" b="1" spc="-150" dirty="0">
                <a:solidFill>
                  <a:schemeClr val="tx1"/>
                </a:solidFill>
                <a:latin typeface="Nanum Gothic" panose="020B0600000101010101"/>
              </a:rPr>
              <a:t>연말이 겹쳐 있는 특수한 달</a:t>
            </a:r>
            <a:endParaRPr kumimoji="1" lang="en-US" altLang="ko-KR" b="1" spc="-150" dirty="0">
              <a:solidFill>
                <a:schemeClr val="tx1"/>
              </a:solidFill>
              <a:latin typeface="Nanum Gothic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1F7A39-0D08-9A4B-ABDB-653F9F21DC44}"/>
              </a:ext>
            </a:extLst>
          </p:cNvPr>
          <p:cNvSpPr txBox="1"/>
          <p:nvPr/>
        </p:nvSpPr>
        <p:spPr>
          <a:xfrm>
            <a:off x="7049068" y="5413709"/>
            <a:ext cx="487225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pc="-150" dirty="0">
                <a:latin typeface="Nanum Gothic" panose="020B0600000101010101"/>
              </a:rPr>
              <a:t>- 12</a:t>
            </a:r>
            <a:r>
              <a:rPr kumimoji="1" lang="ko-KR" altLang="en-US" spc="-150" dirty="0">
                <a:latin typeface="Nanum Gothic" panose="020B0600000101010101"/>
              </a:rPr>
              <a:t>월의 특수성 때문에 초과수요가 예상</a:t>
            </a:r>
            <a:endParaRPr kumimoji="1" lang="en-US" altLang="ko-KR" spc="-150" dirty="0">
              <a:latin typeface="Nanum Gothic" panose="020B0600000101010101"/>
            </a:endParaRPr>
          </a:p>
          <a:p>
            <a:r>
              <a:rPr kumimoji="1" lang="en-US" altLang="ko-KR" spc="-150" dirty="0">
                <a:latin typeface="Nanum Gothic" panose="020B0600000101010101"/>
              </a:rPr>
              <a:t>- 12</a:t>
            </a:r>
            <a:r>
              <a:rPr kumimoji="1" lang="ko-KR" altLang="en-US" spc="-150" dirty="0">
                <a:latin typeface="Nanum Gothic" panose="020B0600000101010101"/>
              </a:rPr>
              <a:t>월 주문량을 </a:t>
            </a:r>
            <a:r>
              <a:rPr kumimoji="1" lang="ko-KR" altLang="en-US" spc="-150" dirty="0" err="1">
                <a:latin typeface="Nanum Gothic" panose="020B0600000101010101"/>
              </a:rPr>
              <a:t>예측량</a:t>
            </a:r>
            <a:r>
              <a:rPr kumimoji="1" lang="ko-KR" altLang="en-US" spc="-150" dirty="0">
                <a:latin typeface="Nanum Gothic" panose="020B0600000101010101"/>
              </a:rPr>
              <a:t> 보다 </a:t>
            </a:r>
            <a:r>
              <a:rPr kumimoji="1" lang="en-US" altLang="ko-KR" spc="-150" dirty="0">
                <a:latin typeface="Nanum Gothic" panose="020B0600000101010101"/>
              </a:rPr>
              <a:t>5% </a:t>
            </a:r>
            <a:r>
              <a:rPr kumimoji="1" lang="ko-KR" altLang="en-US" spc="-150" dirty="0">
                <a:latin typeface="Nanum Gothic" panose="020B0600000101010101"/>
              </a:rPr>
              <a:t>추가 주문 </a:t>
            </a:r>
            <a:endParaRPr kumimoji="1" lang="en-US" altLang="ko-KR" spc="-150" dirty="0">
              <a:latin typeface="Nanum Gothic" panose="020B0600000101010101"/>
            </a:endParaRPr>
          </a:p>
          <a:p>
            <a:r>
              <a:rPr kumimoji="1" lang="en-US" altLang="ko-KR" spc="-150" dirty="0">
                <a:latin typeface="Nanum Gothic" panose="020B0600000101010101"/>
              </a:rPr>
              <a:t>- </a:t>
            </a:r>
            <a:r>
              <a:rPr kumimoji="1" lang="ko-KR" altLang="en-US" spc="-150" dirty="0">
                <a:latin typeface="Nanum Gothic" panose="020B0600000101010101"/>
              </a:rPr>
              <a:t>남은 재고는 내년 주문량 반영</a:t>
            </a:r>
            <a:endParaRPr kumimoji="1" lang="en-US" altLang="ko-KR" spc="-150" dirty="0">
              <a:latin typeface="Nanum Gothic" panose="020B060000010101010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BAE7CD-B1FC-AE4E-95F4-5C9001D29DE5}"/>
              </a:ext>
            </a:extLst>
          </p:cNvPr>
          <p:cNvSpPr/>
          <p:nvPr/>
        </p:nvSpPr>
        <p:spPr>
          <a:xfrm>
            <a:off x="6987654" y="2007832"/>
            <a:ext cx="4995081" cy="44292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5F7C17-0412-9D40-BA22-817D53E13131}"/>
              </a:ext>
            </a:extLst>
          </p:cNvPr>
          <p:cNvSpPr txBox="1"/>
          <p:nvPr/>
        </p:nvSpPr>
        <p:spPr>
          <a:xfrm>
            <a:off x="2490538" y="-8895"/>
            <a:ext cx="9492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smtClean="0">
                <a:solidFill>
                  <a:schemeClr val="bg1"/>
                </a:solidFill>
              </a:rPr>
              <a:t>셋째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매출액 예측모델을 통한 재고관리 효율성 증대 및 다가오는 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12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월 특수 매출 극대화 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3E1EEAF-EC7A-224A-B1E1-A6F59401E136}"/>
              </a:ext>
            </a:extLst>
          </p:cNvPr>
          <p:cNvCxnSpPr>
            <a:cxnSpLocks/>
          </p:cNvCxnSpPr>
          <p:nvPr/>
        </p:nvCxnSpPr>
        <p:spPr>
          <a:xfrm>
            <a:off x="2443885" y="-12243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12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9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6. Learned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Lessons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081087" y="419619"/>
            <a:ext cx="10263185" cy="957474"/>
            <a:chOff x="666750" y="1172943"/>
            <a:chExt cx="10263185" cy="1089245"/>
          </a:xfrm>
        </p:grpSpPr>
        <p:sp>
          <p:nvSpPr>
            <p:cNvPr id="7" name="직사각형 6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김원배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6974" y="1614047"/>
              <a:ext cx="8296275" cy="525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</a:rPr>
                <a:t>와인 분석 데이터에 맛에 대한 기준을 제시해줄 수 있는 </a:t>
              </a:r>
              <a:r>
                <a:rPr lang="ko-KR" altLang="en-US" sz="1200" dirty="0" smtClean="0">
                  <a:latin typeface="+mn-ea"/>
                </a:rPr>
                <a:t>설명 변수가 </a:t>
              </a:r>
              <a:r>
                <a:rPr lang="ko-KR" altLang="en-US" sz="1200" dirty="0">
                  <a:latin typeface="+mn-ea"/>
                </a:rPr>
                <a:t>있었으면 성분과 맛을 보다 정확히</a:t>
              </a:r>
              <a:r>
                <a:rPr lang="en-US" altLang="ko-KR" sz="1200" dirty="0">
                  <a:latin typeface="+mn-ea"/>
                </a:rPr>
                <a:t> </a:t>
              </a:r>
              <a:r>
                <a:rPr lang="ko-KR" altLang="en-US" sz="1200" dirty="0">
                  <a:latin typeface="+mn-ea"/>
                </a:rPr>
                <a:t>연결 시킬 수 </a:t>
              </a:r>
              <a:r>
                <a:rPr lang="ko-KR" altLang="en-US" sz="1200" dirty="0" smtClean="0">
                  <a:latin typeface="+mn-ea"/>
                </a:rPr>
                <a:t>있을 것 </a:t>
              </a:r>
              <a:r>
                <a:rPr lang="ko-KR" altLang="en-US" sz="1200" dirty="0">
                  <a:latin typeface="+mn-ea"/>
                </a:rPr>
                <a:t>같습니다</a:t>
              </a:r>
              <a:r>
                <a:rPr lang="en-US" altLang="ko-KR" sz="1200" dirty="0">
                  <a:latin typeface="+mn-ea"/>
                </a:rPr>
                <a:t>.  </a:t>
              </a:r>
              <a:r>
                <a:rPr lang="ko-KR" altLang="en-US" sz="1200" dirty="0">
                  <a:latin typeface="+mn-ea"/>
                </a:rPr>
                <a:t>등급에 영향을 미치는 성분의 정략적인 기준이 있길 바랬습니다</a:t>
              </a:r>
              <a:r>
                <a:rPr lang="en-US" altLang="ko-KR" sz="1200" dirty="0">
                  <a:latin typeface="+mn-ea"/>
                </a:rPr>
                <a:t>.</a:t>
              </a:r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81087" y="1501351"/>
            <a:ext cx="10263185" cy="1039191"/>
            <a:chOff x="666750" y="1172943"/>
            <a:chExt cx="10263185" cy="1182208"/>
          </a:xfrm>
        </p:grpSpPr>
        <p:sp>
          <p:nvSpPr>
            <p:cNvPr id="39" name="직사각형 38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이재윤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466974" y="1409789"/>
              <a:ext cx="8296275" cy="94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데이터 정제하는 부분에서는 코딩능력보다 와인에 대한 </a:t>
              </a:r>
              <a:r>
                <a:rPr lang="ko-KR" altLang="en-US" sz="1200" dirty="0" err="1"/>
                <a:t>인사이트를</a:t>
              </a:r>
              <a:r>
                <a:rPr lang="ko-KR" altLang="en-US" sz="1200" dirty="0"/>
                <a:t> 얻는 과정이 많이 힘들었습니다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시계열분석을 통해 </a:t>
              </a:r>
              <a:r>
                <a:rPr lang="en-US" altLang="ko-KR" sz="1200" dirty="0"/>
                <a:t>12</a:t>
              </a:r>
              <a:r>
                <a:rPr lang="ko-KR" altLang="en-US" sz="1200" dirty="0"/>
                <a:t>월 매출액을 예측하는 부분에서 생각보다 좋은 모델이 나와 만족스러웠지만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부분에서 더 많은 데이터가 축적되면 더 정확한 예측모델을 만들 수 있을 것이라 생각하였고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빅데이터분석에서 데이터의 양의 중요함을 알 수 있었습니다</a:t>
              </a:r>
              <a:r>
                <a:rPr lang="en-US" altLang="ko-KR" sz="1200" dirty="0"/>
                <a:t>.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081087" y="2555970"/>
            <a:ext cx="10263185" cy="957474"/>
            <a:chOff x="666750" y="1172943"/>
            <a:chExt cx="10263185" cy="1089245"/>
          </a:xfrm>
        </p:grpSpPr>
        <p:sp>
          <p:nvSpPr>
            <p:cNvPr id="44" name="직사각형 43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 이준영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66974" y="1584895"/>
              <a:ext cx="8296275" cy="525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책에서 배운 데이터 정제를 실제로 하려니 많은 어려움이 많았습니다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조원들과 많은 이야기를 하고</a:t>
              </a:r>
              <a:r>
                <a:rPr lang="en-US" altLang="ko-KR" sz="1200" dirty="0"/>
                <a:t>,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서로 </a:t>
              </a:r>
              <a:r>
                <a:rPr lang="ko-KR" altLang="en-US" sz="1200" dirty="0"/>
                <a:t>물어보며 서로 지식을 쌓는 것을 느낄 수 있었고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무엇보다도 팀으로 일하며 협동심과 협력을 배울 수 있었습니다</a:t>
              </a:r>
              <a:r>
                <a:rPr lang="en-US" altLang="ko-KR" sz="1200" dirty="0"/>
                <a:t>. 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81087" y="3630602"/>
            <a:ext cx="10263185" cy="957600"/>
            <a:chOff x="666750" y="1172943"/>
            <a:chExt cx="10263185" cy="1089245"/>
          </a:xfrm>
        </p:grpSpPr>
        <p:sp>
          <p:nvSpPr>
            <p:cNvPr id="48" name="직사각형 47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연선경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66975" y="1657350"/>
              <a:ext cx="8296275" cy="315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분석방법을 많이 안다고 분석을 잘하는 것이 아니라고 생각했습니다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보고서 작성이 제일 어렵다고 느꼈습니다</a:t>
              </a:r>
              <a:r>
                <a:rPr lang="en-US" altLang="ko-KR" sz="1200" dirty="0"/>
                <a:t>.</a:t>
              </a:r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081087" y="4733139"/>
            <a:ext cx="10263185" cy="1193803"/>
            <a:chOff x="666750" y="1172943"/>
            <a:chExt cx="10263185" cy="1358099"/>
          </a:xfrm>
        </p:grpSpPr>
        <p:sp>
          <p:nvSpPr>
            <p:cNvPr id="52" name="직사각형 51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오가영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66973" y="1375599"/>
              <a:ext cx="8296275" cy="115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고객의 입장에만 서다가 고객의 데이터를 살펴보는 입장으로 바뀌는 경험이 새로웠습니다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데이터에 고객의 마음이 </a:t>
              </a:r>
              <a:r>
                <a:rPr lang="ko-KR" altLang="en-US" sz="1200" dirty="0" smtClean="0"/>
                <a:t>담긴다는 </a:t>
              </a:r>
              <a:r>
                <a:rPr lang="ko-KR" altLang="en-US" sz="1200" dirty="0"/>
                <a:t>이론은 많이 들어왔으나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실제 수치로 단순하게 표현된 그 마음을 찾아내 해석하는 일은 어렵기도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신기하기도 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데이터 </a:t>
              </a:r>
              <a:r>
                <a:rPr lang="ko-KR" altLang="en-US" sz="1200" dirty="0" err="1"/>
                <a:t>사이언티스트가</a:t>
              </a:r>
              <a:r>
                <a:rPr lang="ko-KR" altLang="en-US" sz="1200" dirty="0"/>
                <a:t> 되기 위해서는 분석 기술뿐 아니라 사람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세상에 대한 호기심과 애정도 매우 중요함을 직접 느낄 수 있는 좋은 경험이었습니다</a:t>
              </a:r>
              <a:r>
                <a:rPr lang="en-US" altLang="ko-KR" sz="1200" dirty="0"/>
                <a:t>.</a:t>
              </a:r>
              <a:endParaRPr lang="en-US" altLang="ko-KR" sz="2000" dirty="0"/>
            </a:p>
            <a:p>
              <a:endParaRPr lang="ko-KR" altLang="en-US" sz="1200" b="1" dirty="0">
                <a:latin typeface="+mn-ea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81087" y="5770937"/>
            <a:ext cx="10263185" cy="1092810"/>
            <a:chOff x="666750" y="1172943"/>
            <a:chExt cx="10263185" cy="1243207"/>
          </a:xfrm>
        </p:grpSpPr>
        <p:sp>
          <p:nvSpPr>
            <p:cNvPr id="56" name="직사각형 55"/>
            <p:cNvSpPr/>
            <p:nvPr/>
          </p:nvSpPr>
          <p:spPr>
            <a:xfrm>
              <a:off x="1262060" y="1392238"/>
              <a:ext cx="9667875" cy="86995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66750" y="1172943"/>
              <a:ext cx="1800225" cy="666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최우혁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66973" y="1470788"/>
              <a:ext cx="8296275" cy="945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직관의 위험성과 통계의 중요성을 깨달았습니다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데이터를 확실히 분석하지 않고 어느 한 부분만 보고 </a:t>
              </a:r>
              <a:r>
                <a:rPr lang="ko-KR" altLang="en-US" sz="1200" dirty="0" err="1"/>
                <a:t>인사이트를</a:t>
              </a:r>
              <a:r>
                <a:rPr lang="ko-KR" altLang="en-US" sz="1200" dirty="0"/>
                <a:t> 종종 유추했지만</a:t>
              </a:r>
              <a:r>
                <a:rPr lang="en-US" altLang="ko-KR" sz="1200" dirty="0"/>
                <a:t>, </a:t>
              </a:r>
              <a:r>
                <a:rPr lang="ko-KR" altLang="en-US" sz="1200" dirty="0" smtClean="0"/>
                <a:t>통계적으로 </a:t>
              </a:r>
              <a:r>
                <a:rPr lang="ko-KR" altLang="en-US" sz="1200" dirty="0"/>
                <a:t>분석해보면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겉으로 보이는 것과 다른 의미가 있었습니다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이번 프로젝트에서도 이와 같은 어려움을 겪어 시간이 많이 </a:t>
              </a:r>
              <a:r>
                <a:rPr lang="en-US" altLang="ko-KR" sz="1200" dirty="0"/>
                <a:t>	   </a:t>
              </a:r>
              <a:r>
                <a:rPr lang="ko-KR" altLang="en-US" sz="1200" dirty="0"/>
                <a:t>부족했습니다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향후 의사결정은 반드시 통계적 분석 후 내리겠습니다</a:t>
              </a:r>
              <a:r>
                <a:rPr lang="en-US" altLang="ko-KR" sz="1200" dirty="0"/>
                <a:t>.</a:t>
              </a:r>
              <a:endParaRPr lang="en-US" altLang="ko-KR" sz="2000" dirty="0"/>
            </a:p>
            <a:p>
              <a:endParaRPr lang="ko-KR" altLang="en-US" sz="12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53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13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7.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Appendix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5AB473-A344-034F-AD93-5BDC6AF3B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34899"/>
              </p:ext>
            </p:extLst>
          </p:nvPr>
        </p:nvGraphicFramePr>
        <p:xfrm>
          <a:off x="929284" y="739758"/>
          <a:ext cx="10479024" cy="5700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4149">
                  <a:extLst>
                    <a:ext uri="{9D8B030D-6E8A-4147-A177-3AD203B41FA5}">
                      <a16:colId xmlns:a16="http://schemas.microsoft.com/office/drawing/2014/main" val="2654478291"/>
                    </a:ext>
                  </a:extLst>
                </a:gridCol>
                <a:gridCol w="1662769">
                  <a:extLst>
                    <a:ext uri="{9D8B030D-6E8A-4147-A177-3AD203B41FA5}">
                      <a16:colId xmlns:a16="http://schemas.microsoft.com/office/drawing/2014/main" val="146208937"/>
                    </a:ext>
                  </a:extLst>
                </a:gridCol>
                <a:gridCol w="3521053">
                  <a:extLst>
                    <a:ext uri="{9D8B030D-6E8A-4147-A177-3AD203B41FA5}">
                      <a16:colId xmlns:a16="http://schemas.microsoft.com/office/drawing/2014/main" val="1850954420"/>
                    </a:ext>
                  </a:extLst>
                </a:gridCol>
                <a:gridCol w="3521053">
                  <a:extLst>
                    <a:ext uri="{9D8B030D-6E8A-4147-A177-3AD203B41FA5}">
                      <a16:colId xmlns:a16="http://schemas.microsoft.com/office/drawing/2014/main" val="4237457138"/>
                    </a:ext>
                  </a:extLst>
                </a:gridCol>
              </a:tblGrid>
              <a:tr h="65242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총 매출액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단위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: 1000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특별 주간 매출액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전주대비 매출액 증가율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*( </a:t>
                      </a:r>
                      <a:r>
                        <a:rPr lang="ko-KR" altLang="en-US" sz="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특별주간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매출액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전주간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매출액</a:t>
                      </a:r>
                      <a:r>
                        <a:rPr lang="en-US" altLang="ko-KR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800" b="1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전주간</a:t>
                      </a:r>
                      <a:r>
                        <a:rPr lang="ko-KR" altLang="en-US" sz="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매출액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주로 구매하는 와인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36681"/>
                  </a:ext>
                </a:extLst>
              </a:tr>
              <a:tr h="46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1,049,765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576,595 / -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당월 매출액의 </a:t>
                      </a:r>
                      <a:r>
                        <a:rPr lang="en-US" altLang="ko-KR" sz="1400" dirty="0"/>
                        <a:t>54%)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G,A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69510"/>
                  </a:ext>
                </a:extLst>
              </a:tr>
              <a:tr h="295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936,155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67483"/>
                  </a:ext>
                </a:extLst>
              </a:tr>
              <a:tr h="46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1,082,445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481,425 / 54%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당월 매출액의 </a:t>
                      </a:r>
                      <a:r>
                        <a:rPr lang="en-US" altLang="ko-KR" sz="1400" dirty="0"/>
                        <a:t>44%)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A,G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51994"/>
                  </a:ext>
                </a:extLst>
              </a:tr>
              <a:tr h="295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1,106,455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694882"/>
                  </a:ext>
                </a:extLst>
              </a:tr>
              <a:tr h="46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1,040,680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643,180 / 54%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총 매출액의 </a:t>
                      </a:r>
                      <a:r>
                        <a:rPr lang="en-US" altLang="ko-KR" sz="1400" dirty="0"/>
                        <a:t>61%)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E,G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681272"/>
                  </a:ext>
                </a:extLst>
              </a:tr>
              <a:tr h="46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1,129,075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448,500 / 58%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당월 매출액의 </a:t>
                      </a:r>
                      <a:r>
                        <a:rPr lang="en-US" altLang="ko-KR" sz="1400" dirty="0"/>
                        <a:t>30%)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B,G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62456"/>
                  </a:ext>
                </a:extLst>
              </a:tr>
              <a:tr h="295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월 예측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1,300,000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24499"/>
                  </a:ext>
                </a:extLst>
              </a:tr>
              <a:tr h="196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월 예측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1,425,000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855,000 / 56% </a:t>
                      </a:r>
                      <a:r>
                        <a:rPr lang="ko-KR" altLang="en-US" sz="1400" dirty="0"/>
                        <a:t>예측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당월 매출액의 </a:t>
                      </a:r>
                      <a:r>
                        <a:rPr lang="en-US" altLang="ko-KR" sz="1400" dirty="0"/>
                        <a:t>60% </a:t>
                      </a:r>
                      <a:r>
                        <a:rPr lang="ko-KR" altLang="en-US" sz="1400" dirty="0"/>
                        <a:t>예측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B,G</a:t>
                      </a:r>
                      <a:r>
                        <a:rPr lang="ko-KR" altLang="en-US" sz="1200" dirty="0"/>
                        <a:t> 와인을 많이 </a:t>
                      </a:r>
                      <a:r>
                        <a:rPr lang="ko-KR" altLang="en-US" sz="1200" dirty="0" err="1"/>
                        <a:t>준비해놓는다</a:t>
                      </a:r>
                      <a:r>
                        <a:rPr lang="en-US" altLang="ko-KR" sz="1200" dirty="0"/>
                        <a:t>??(</a:t>
                      </a:r>
                      <a:r>
                        <a:rPr lang="ko-KR" altLang="en-US" sz="1200" dirty="0" err="1"/>
                        <a:t>와인특성상</a:t>
                      </a:r>
                      <a:r>
                        <a:rPr lang="en-US" altLang="ko-KR" sz="1200" dirty="0"/>
                        <a:t>?)</a:t>
                      </a:r>
                    </a:p>
                    <a:p>
                      <a:pPr latinLnBrk="1"/>
                      <a:r>
                        <a:rPr lang="ko-KR" altLang="en-US" sz="1200" dirty="0"/>
                        <a:t>그리고 </a:t>
                      </a:r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25</a:t>
                      </a:r>
                      <a:r>
                        <a:rPr lang="ko-KR" altLang="en-US" sz="1200" dirty="0"/>
                        <a:t>일은 기념일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연말이므로 예측한것보다 더 높은 매출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재고가 필요할 것으로 예상함 </a:t>
                      </a:r>
                      <a:r>
                        <a:rPr lang="en-US" altLang="ko-KR" sz="1200" dirty="0"/>
                        <a:t>&gt;&gt; </a:t>
                      </a:r>
                      <a:r>
                        <a:rPr lang="ko-KR" altLang="en-US" sz="1200" dirty="0"/>
                        <a:t>그래서 재고를 예측한 것 보다 넉넉하게 준비할 필요가 있음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재고가 남으면 다음해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월에 사용 가능함</a:t>
                      </a:r>
                      <a:r>
                        <a:rPr lang="en-US" altLang="ko-KR" sz="1200" dirty="0"/>
                        <a:t>(1</a:t>
                      </a:r>
                      <a:r>
                        <a:rPr lang="ko-KR" altLang="en-US" sz="1200" dirty="0"/>
                        <a:t>월도 </a:t>
                      </a:r>
                      <a:r>
                        <a:rPr lang="ko-KR" altLang="en-US" sz="1200" dirty="0" err="1"/>
                        <a:t>연초라서</a:t>
                      </a:r>
                      <a:r>
                        <a:rPr lang="ko-KR" altLang="en-US" sz="1200" dirty="0"/>
                        <a:t> 특별한 달이라 매출</a:t>
                      </a:r>
                      <a:r>
                        <a:rPr lang="en-US" altLang="ko-KR" sz="1200" dirty="0"/>
                        <a:t>+</a:t>
                      </a:r>
                      <a:r>
                        <a:rPr lang="ko-KR" altLang="en-US" sz="1200" dirty="0"/>
                        <a:t>재고가 </a:t>
                      </a:r>
                      <a:r>
                        <a:rPr lang="ko-KR" altLang="en-US" sz="1200" dirty="0" err="1"/>
                        <a:t>다른날보다</a:t>
                      </a:r>
                      <a:r>
                        <a:rPr lang="ko-KR" altLang="en-US" sz="1200" dirty="0"/>
                        <a:t> 더 높을 것이라 예상됨 재고가 많이 남으면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월에 주문량을 </a:t>
                      </a:r>
                      <a:r>
                        <a:rPr lang="ko-KR" altLang="en-US" sz="1200" dirty="0" err="1"/>
                        <a:t>줄이면됨</a:t>
                      </a:r>
                      <a:r>
                        <a:rPr lang="en-US" altLang="ko-KR" sz="1200" dirty="0"/>
                        <a:t>? 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5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48FB40-7B55-E942-ABE7-11F5D5AB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248" y="1482279"/>
            <a:ext cx="2627416" cy="1805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3DB0BC-A24B-E744-9368-FF47ECD21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76" y="3480319"/>
            <a:ext cx="2627416" cy="1765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A2D321-2887-F041-A9C1-D5179D97A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76" y="1482279"/>
            <a:ext cx="2651410" cy="1805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A903F-9B05-2B46-83FE-6CAFB59EF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72" y="1346258"/>
            <a:ext cx="5053885" cy="41654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1980614" y="5777782"/>
            <a:ext cx="3390672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알콜 </a:t>
            </a:r>
            <a:r>
              <a:rPr kumimoji="1" lang="en-US" altLang="ko-KR" sz="2000" dirty="0"/>
              <a:t>&gt;</a:t>
            </a:r>
            <a:r>
              <a:rPr kumimoji="1" lang="ko-KR" altLang="en-US" sz="2000" dirty="0"/>
              <a:t> 휘발성 산 </a:t>
            </a:r>
            <a:r>
              <a:rPr kumimoji="1" lang="en-US" altLang="ko-KR" sz="2000" dirty="0"/>
              <a:t>&gt;</a:t>
            </a:r>
            <a:r>
              <a:rPr kumimoji="1" lang="ko-KR" altLang="en-US" sz="2000" dirty="0"/>
              <a:t> 황산염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78B8F-31C0-2048-9A76-243713726E02}"/>
              </a:ext>
            </a:extLst>
          </p:cNvPr>
          <p:cNvSpPr txBox="1"/>
          <p:nvPr/>
        </p:nvSpPr>
        <p:spPr>
          <a:xfrm>
            <a:off x="5371286" y="680108"/>
            <a:ext cx="1399999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Red Wine</a:t>
            </a:r>
            <a:r>
              <a:rPr kumimoji="1" lang="ko-KR" alt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82C4A-606C-694A-99AF-6C0FC64E6741}"/>
              </a:ext>
            </a:extLst>
          </p:cNvPr>
          <p:cNvSpPr txBox="1"/>
          <p:nvPr/>
        </p:nvSpPr>
        <p:spPr>
          <a:xfrm>
            <a:off x="7345012" y="5093919"/>
            <a:ext cx="1043876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황산염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A8484-F950-4641-85DF-5C9EF9839D30}"/>
              </a:ext>
            </a:extLst>
          </p:cNvPr>
          <p:cNvSpPr txBox="1"/>
          <p:nvPr/>
        </p:nvSpPr>
        <p:spPr>
          <a:xfrm>
            <a:off x="10007198" y="3161685"/>
            <a:ext cx="1390124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휘발성 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789DA-60C6-E14E-B4A7-FA2F71E2A361}"/>
              </a:ext>
            </a:extLst>
          </p:cNvPr>
          <p:cNvSpPr txBox="1"/>
          <p:nvPr/>
        </p:nvSpPr>
        <p:spPr>
          <a:xfrm>
            <a:off x="7473253" y="3088044"/>
            <a:ext cx="78739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알콜 </a:t>
            </a:r>
          </a:p>
        </p:txBody>
      </p:sp>
    </p:spTree>
    <p:extLst>
      <p:ext uri="{BB962C8B-B14F-4D97-AF65-F5344CB8AC3E}">
        <p14:creationId xmlns:p14="http://schemas.microsoft.com/office/powerpoint/2010/main" val="3620387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5276160" y="601092"/>
            <a:ext cx="163968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White Wine</a:t>
            </a:r>
            <a:r>
              <a:rPr kumimoji="1" lang="ko-KR" altLang="en-US" sz="2000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A02B7D-58A1-724A-BCF2-B9941515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" y="1096387"/>
            <a:ext cx="5118150" cy="47781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87C4E9-0203-C54B-AE27-386FAA6F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52" y="3589532"/>
            <a:ext cx="2826050" cy="1701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21E4C1-129D-B149-A78D-B453E16A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852" y="1410483"/>
            <a:ext cx="2817094" cy="16884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E8A712-C8E4-454A-89AB-0321D1C84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182" y="1410483"/>
            <a:ext cx="2812615" cy="1688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9FAC0F-417D-6240-B073-471BE4D02D46}"/>
              </a:ext>
            </a:extLst>
          </p:cNvPr>
          <p:cNvSpPr txBox="1"/>
          <p:nvPr/>
        </p:nvSpPr>
        <p:spPr>
          <a:xfrm>
            <a:off x="7010953" y="3055486"/>
            <a:ext cx="78739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알콜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EF4D1-BAE0-1C48-B7E3-5A6320ADB6E6}"/>
              </a:ext>
            </a:extLst>
          </p:cNvPr>
          <p:cNvSpPr txBox="1"/>
          <p:nvPr/>
        </p:nvSpPr>
        <p:spPr>
          <a:xfrm>
            <a:off x="6681535" y="5315221"/>
            <a:ext cx="144623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밀도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농도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4ED1C-85A0-1E4C-9877-FB301FFA097E}"/>
              </a:ext>
            </a:extLst>
          </p:cNvPr>
          <p:cNvSpPr txBox="1"/>
          <p:nvPr/>
        </p:nvSpPr>
        <p:spPr>
          <a:xfrm>
            <a:off x="9945791" y="3079274"/>
            <a:ext cx="1300356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이산화황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5B700-D30C-2F45-BCBC-E13A64481146}"/>
              </a:ext>
            </a:extLst>
          </p:cNvPr>
          <p:cNvSpPr txBox="1"/>
          <p:nvPr/>
        </p:nvSpPr>
        <p:spPr>
          <a:xfrm>
            <a:off x="1651150" y="5874549"/>
            <a:ext cx="3044423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알콜 </a:t>
            </a:r>
            <a:r>
              <a:rPr kumimoji="1" lang="en-US" altLang="ko-KR" sz="2000" dirty="0"/>
              <a:t>&gt;</a:t>
            </a:r>
            <a:r>
              <a:rPr kumimoji="1" lang="ko-KR" altLang="en-US" sz="2000" dirty="0"/>
              <a:t> 농도 </a:t>
            </a:r>
            <a:r>
              <a:rPr kumimoji="1" lang="en-US" altLang="ko-KR" sz="2000" dirty="0"/>
              <a:t>&gt;</a:t>
            </a:r>
            <a:r>
              <a:rPr kumimoji="1" lang="ko-KR" altLang="en-US" sz="2000" dirty="0"/>
              <a:t> 이산화황 </a:t>
            </a:r>
          </a:p>
        </p:txBody>
      </p:sp>
    </p:spTree>
    <p:extLst>
      <p:ext uri="{BB962C8B-B14F-4D97-AF65-F5344CB8AC3E}">
        <p14:creationId xmlns:p14="http://schemas.microsoft.com/office/powerpoint/2010/main" val="409043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627838-1850-EF40-90C2-A56AA5E2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70" y="2718231"/>
            <a:ext cx="2325418" cy="15643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33E5E4-C472-F746-84BD-FCC3B4425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40" y="943249"/>
            <a:ext cx="2379778" cy="15704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B4949B-8722-B44D-A937-411B71624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274" y="2786051"/>
            <a:ext cx="2367696" cy="157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F9E986-DD38-8247-AAAD-E4F867779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69" y="2810223"/>
            <a:ext cx="2319378" cy="1588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63212F-15AB-D64F-B140-E44A6680A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123" y="2676319"/>
            <a:ext cx="2313337" cy="1534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7460E7-A7FA-5144-963C-D186A0BBA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8253" y="4635067"/>
            <a:ext cx="2373739" cy="1582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4BCCA8-318E-954A-B257-E4724557D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0766" y="953216"/>
            <a:ext cx="2379778" cy="1600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280D92-54AB-DC42-AE7B-00BC65DD7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6935" y="4592787"/>
            <a:ext cx="2373738" cy="16247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C53A9B-0B12-EC46-BE22-BE7F76DC81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3190" y="989849"/>
            <a:ext cx="2349576" cy="15945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6D0AEC-68EC-E84C-860D-07D86B45B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372" y="4610907"/>
            <a:ext cx="2385818" cy="16066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67E2F3-A3F1-BC45-8F4D-10D248FFA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598" y="997611"/>
            <a:ext cx="2313338" cy="160665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970DC1-1C3D-6D41-B696-76F7F62CF67F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</p:spTree>
    <p:extLst>
      <p:ext uri="{BB962C8B-B14F-4D97-AF65-F5344CB8AC3E}">
        <p14:creationId xmlns:p14="http://schemas.microsoft.com/office/powerpoint/2010/main" val="95476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5276160" y="601092"/>
            <a:ext cx="1399999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Red Wine</a:t>
            </a:r>
            <a:r>
              <a:rPr kumimoji="1" lang="ko-KR" alt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EF4D1-BAE0-1C48-B7E3-5A6320ADB6E6}"/>
              </a:ext>
            </a:extLst>
          </p:cNvPr>
          <p:cNvSpPr txBox="1"/>
          <p:nvPr/>
        </p:nvSpPr>
        <p:spPr>
          <a:xfrm>
            <a:off x="7687208" y="5502491"/>
            <a:ext cx="2640466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알콜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황산염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5B700-D30C-2F45-BCBC-E13A64481146}"/>
              </a:ext>
            </a:extLst>
          </p:cNvPr>
          <p:cNvSpPr txBox="1"/>
          <p:nvPr/>
        </p:nvSpPr>
        <p:spPr>
          <a:xfrm>
            <a:off x="1544470" y="5348737"/>
            <a:ext cx="3012363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알콜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휘발성 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4BB40-D145-364B-8F38-79820A3F4C46}"/>
              </a:ext>
            </a:extLst>
          </p:cNvPr>
          <p:cNvSpPr txBox="1"/>
          <p:nvPr/>
        </p:nvSpPr>
        <p:spPr>
          <a:xfrm>
            <a:off x="2273863" y="6056853"/>
            <a:ext cx="740459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등급별 성분의 차이가 뚜렷하지 않고  교집합이 많은 것을 확인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9CD55D-BCB6-0046-85B4-A64B5304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49" y="1309208"/>
            <a:ext cx="4794337" cy="3845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445E1D-7DCE-E648-B130-4E5D1316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15" y="1309208"/>
            <a:ext cx="5058652" cy="38456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70B16C-1B46-2C4C-9FFA-8498080DF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2234211"/>
            <a:ext cx="10647530" cy="28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5276160" y="601092"/>
            <a:ext cx="1399999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Red Wine</a:t>
            </a:r>
            <a:r>
              <a:rPr kumimoji="1" lang="ko-KR" altLang="en-US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4BB40-D145-364B-8F38-79820A3F4C46}"/>
              </a:ext>
            </a:extLst>
          </p:cNvPr>
          <p:cNvSpPr txBox="1"/>
          <p:nvPr/>
        </p:nvSpPr>
        <p:spPr>
          <a:xfrm>
            <a:off x="2273863" y="4957101"/>
            <a:ext cx="7404591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등급별 성분의 차이가 뚜렷하지 않고  교집합이 많은 것을 확인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70B16C-1B46-2C4C-9FFA-8498080D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1" y="1592024"/>
            <a:ext cx="10647530" cy="28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08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5276160" y="601092"/>
            <a:ext cx="163968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White Wine</a:t>
            </a:r>
            <a:r>
              <a:rPr kumimoji="1" lang="ko-KR" altLang="en-US" sz="2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FAC0F-417D-6240-B073-471BE4D02D46}"/>
              </a:ext>
            </a:extLst>
          </p:cNvPr>
          <p:cNvSpPr txBox="1"/>
          <p:nvPr/>
        </p:nvSpPr>
        <p:spPr>
          <a:xfrm>
            <a:off x="7010953" y="3055486"/>
            <a:ext cx="787395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알콜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EF4D1-BAE0-1C48-B7E3-5A6320ADB6E6}"/>
              </a:ext>
            </a:extLst>
          </p:cNvPr>
          <p:cNvSpPr txBox="1"/>
          <p:nvPr/>
        </p:nvSpPr>
        <p:spPr>
          <a:xfrm>
            <a:off x="6478115" y="5532722"/>
            <a:ext cx="2640466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알콜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황산염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5B700-D30C-2F45-BCBC-E13A64481146}"/>
              </a:ext>
            </a:extLst>
          </p:cNvPr>
          <p:cNvSpPr txBox="1"/>
          <p:nvPr/>
        </p:nvSpPr>
        <p:spPr>
          <a:xfrm>
            <a:off x="1537536" y="5532722"/>
            <a:ext cx="2409634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알콜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밀도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5E0C27-844A-A448-BBA4-5288BFCE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7" y="1352788"/>
            <a:ext cx="4432823" cy="39624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76E225-7AFD-2942-B41D-20438F9F3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564" y="1352788"/>
            <a:ext cx="4432823" cy="39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80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39"/>
          <p:cNvSpPr/>
          <p:nvPr/>
        </p:nvSpPr>
        <p:spPr>
          <a:xfrm>
            <a:off x="5549600" y="-2"/>
            <a:ext cx="6642399" cy="6540954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2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980902"/>
            <a:ext cx="11277600" cy="5579554"/>
          </a:xfrm>
          <a:prstGeom prst="roundRect">
            <a:avLst>
              <a:gd name="adj" fmla="val 0"/>
            </a:avLst>
          </a:prstGeom>
          <a:solidFill>
            <a:srgbClr val="F5F6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712" y="1208025"/>
            <a:ext cx="1079805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3000" indent="-333000">
              <a:buAutoNum type="arabicPeriod"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추진배경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현황분석 및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개선기회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분석 계획</a:t>
            </a:r>
          </a:p>
          <a:p>
            <a:pPr marL="333000" indent="-333000">
              <a:buAutoNum type="arabicPeriod"/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분석 결과</a:t>
            </a:r>
          </a:p>
          <a:p>
            <a:pPr marL="333000" indent="-333000">
              <a:buAutoNum type="arabicPeriod"/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개선안 및 적용방안</a:t>
            </a:r>
          </a:p>
          <a:p>
            <a:pPr marL="333000" indent="-333000">
              <a:buAutoNum type="arabicPeriod"/>
              <a:defRPr/>
            </a:pP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ea typeface="Nanum Gothic" panose="020B0600000101010101"/>
            </a:endParaRPr>
          </a:p>
          <a:p>
            <a:pPr marL="333000" indent="-333000">
              <a:buAutoNum type="arabicPeriod"/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panose="020B0600000101010101"/>
              </a:rPr>
              <a:t>Learned Lessons</a:t>
            </a: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0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목차</a:t>
            </a: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0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A242-DC30-4147-A0B5-ABFCA75443E7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와인 품질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모델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품질에 영향을 미치는 성분 확인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AAC6F-9AA0-EE4F-9100-9A3F5D34F382}"/>
              </a:ext>
            </a:extLst>
          </p:cNvPr>
          <p:cNvSpPr txBox="1"/>
          <p:nvPr/>
        </p:nvSpPr>
        <p:spPr>
          <a:xfrm>
            <a:off x="5276160" y="601092"/>
            <a:ext cx="1639680" cy="400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White Wine</a:t>
            </a:r>
            <a:r>
              <a:rPr kumimoji="1" lang="ko-KR" altLang="en-US" sz="20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C4BB40-D145-364B-8F38-79820A3F4C46}"/>
              </a:ext>
            </a:extLst>
          </p:cNvPr>
          <p:cNvSpPr txBox="1"/>
          <p:nvPr/>
        </p:nvSpPr>
        <p:spPr>
          <a:xfrm>
            <a:off x="8948686" y="3716070"/>
            <a:ext cx="2636812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SVM, Random Forest</a:t>
            </a:r>
          </a:p>
          <a:p>
            <a:r>
              <a:rPr kumimoji="1" lang="en-US" altLang="ko-KR" sz="2000" dirty="0"/>
              <a:t>86%</a:t>
            </a:r>
            <a:r>
              <a:rPr kumimoji="1" lang="ko-KR" altLang="en-US" sz="2000" dirty="0"/>
              <a:t>로 가장 높음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AF790F-AF14-B14C-BC7C-2FB8BF21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751" y="1423652"/>
            <a:ext cx="4158907" cy="1853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50061-1885-3C4B-975E-E48B4630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7" y="561512"/>
            <a:ext cx="2197100" cy="1993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9239BA-5E1F-6D4D-ACB1-AD999854B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7" y="2607590"/>
            <a:ext cx="3982077" cy="14456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4BC83D-151C-0F42-9DE5-526A54766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7" y="4237166"/>
            <a:ext cx="3924729" cy="11861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9EF3D4-6244-574C-B86A-79AEC25BD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751" y="3384429"/>
            <a:ext cx="4158907" cy="1392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E12D54-2622-6C45-BA53-263C4230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751" y="4886210"/>
            <a:ext cx="4158907" cy="1283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DC419-EF8B-A24C-ACB0-E52FD08ED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863" y="1249010"/>
            <a:ext cx="3050113" cy="23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0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380000" y="1845305"/>
            <a:ext cx="2632104" cy="3733992"/>
            <a:chOff x="5824857" y="1894718"/>
            <a:chExt cx="2632104" cy="3733992"/>
          </a:xfrm>
        </p:grpSpPr>
        <p:sp>
          <p:nvSpPr>
            <p:cNvPr id="12" name="순서도: 추출 11"/>
            <p:cNvSpPr/>
            <p:nvPr/>
          </p:nvSpPr>
          <p:spPr>
            <a:xfrm rot="5400000">
              <a:off x="5273913" y="2445662"/>
              <a:ext cx="3733992" cy="2632104"/>
            </a:xfrm>
            <a:prstGeom prst="flowChartExtra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04256" y="2677461"/>
              <a:ext cx="965675" cy="2436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399" y="1027910"/>
            <a:ext cx="3888661" cy="2447925"/>
          </a:xfrm>
          <a:prstGeom prst="rect">
            <a:avLst/>
          </a:prstGeom>
        </p:spPr>
      </p:pic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21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개선안 및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적용방안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56202"/>
            <a:ext cx="12192000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endParaRPr lang="en-US" altLang="ko-KR" sz="400" b="1" dirty="0" smtClean="0">
              <a:solidFill>
                <a:srgbClr val="0000FF"/>
              </a:solidFill>
            </a:endParaRPr>
          </a:p>
          <a:p>
            <a:pPr marL="179388"/>
            <a:r>
              <a:rPr lang="ko-KR" altLang="en-US" b="1" dirty="0" smtClean="0">
                <a:solidFill>
                  <a:srgbClr val="0000FF"/>
                </a:solidFill>
              </a:rPr>
              <a:t>목표 </a:t>
            </a:r>
            <a:r>
              <a:rPr lang="en-US" altLang="ko-KR" b="1" dirty="0" smtClean="0">
                <a:solidFill>
                  <a:srgbClr val="0000FF"/>
                </a:solidFill>
              </a:rPr>
              <a:t>: 19</a:t>
            </a:r>
            <a:r>
              <a:rPr lang="ko-KR" altLang="en-US" b="1" dirty="0">
                <a:solidFill>
                  <a:srgbClr val="0000FF"/>
                </a:solidFill>
              </a:rPr>
              <a:t>년 </a:t>
            </a:r>
            <a:r>
              <a:rPr lang="ko-KR" altLang="en-US" b="1" dirty="0" err="1">
                <a:solidFill>
                  <a:srgbClr val="0000FF"/>
                </a:solidFill>
              </a:rPr>
              <a:t>와인시장</a:t>
            </a:r>
            <a:r>
              <a:rPr lang="ko-KR" altLang="en-US" b="1" dirty="0">
                <a:solidFill>
                  <a:srgbClr val="0000FF"/>
                </a:solidFill>
              </a:rPr>
              <a:t> 성공적 진입을 통한 매출액 </a:t>
            </a:r>
            <a:r>
              <a:rPr lang="ko-KR" altLang="en-US" b="1" dirty="0" smtClean="0">
                <a:solidFill>
                  <a:srgbClr val="0000FF"/>
                </a:solidFill>
              </a:rPr>
              <a:t>증대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endParaRPr lang="en-US" altLang="ko-KR" sz="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/>
              <a:t>당해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’</a:t>
            </a:r>
            <a:r>
              <a:rPr lang="en-US" altLang="ko-KR" sz="1400" b="1" dirty="0" smtClean="0"/>
              <a:t>12</a:t>
            </a:r>
            <a:r>
              <a:rPr lang="ko-KR" altLang="en-US" sz="1400" b="1" dirty="0"/>
              <a:t>월에는 매출 </a:t>
            </a:r>
            <a:r>
              <a:rPr lang="en-US" altLang="ko-KR" sz="1400" b="1" dirty="0"/>
              <a:t>50% </a:t>
            </a:r>
            <a:r>
              <a:rPr lang="ko-KR" altLang="en-US" sz="1400" b="1" dirty="0" smtClean="0"/>
              <a:t>증가할 것으로 예상→ </a:t>
            </a:r>
            <a:r>
              <a:rPr lang="ko-KR" altLang="en-US" sz="1400" b="1" dirty="0"/>
              <a:t>내년 초까지는 전년대비 </a:t>
            </a:r>
            <a:r>
              <a:rPr lang="en-US" altLang="ko-KR" sz="1400" b="1" dirty="0"/>
              <a:t>70% </a:t>
            </a:r>
            <a:r>
              <a:rPr lang="ko-KR" altLang="en-US" sz="1400" b="1" dirty="0"/>
              <a:t>증대 목표</a:t>
            </a:r>
            <a:r>
              <a:rPr lang="en-US" altLang="ko-KR" sz="1400" b="1" dirty="0"/>
              <a:t> </a:t>
            </a:r>
          </a:p>
        </p:txBody>
      </p:sp>
      <p:grpSp>
        <p:nvGrpSpPr>
          <p:cNvPr id="14" name="그룹 13"/>
          <p:cNvGrpSpPr/>
          <p:nvPr/>
        </p:nvGrpSpPr>
        <p:grpSpPr>
          <a:xfrm flipH="1">
            <a:off x="351137" y="1412875"/>
            <a:ext cx="5405120" cy="5052550"/>
            <a:chOff x="0" y="3670975"/>
            <a:chExt cx="5405120" cy="5052550"/>
          </a:xfrm>
        </p:grpSpPr>
        <p:sp>
          <p:nvSpPr>
            <p:cNvPr id="15" name="오각형 14"/>
            <p:cNvSpPr/>
            <p:nvPr/>
          </p:nvSpPr>
          <p:spPr>
            <a:xfrm rot="10800000">
              <a:off x="0" y="3670975"/>
              <a:ext cx="5405120" cy="1505029"/>
            </a:xfrm>
            <a:prstGeom prst="homePlat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오각형 4"/>
            <p:cNvSpPr txBox="1"/>
            <p:nvPr/>
          </p:nvSpPr>
          <p:spPr>
            <a:xfrm rot="21600000">
              <a:off x="376257" y="3670975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lvl="0" algn="ctr" defTabSz="2355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400" kern="1200" dirty="0"/>
            </a:p>
          </p:txBody>
        </p:sp>
        <p:sp>
          <p:nvSpPr>
            <p:cNvPr id="17" name="오각형 16"/>
            <p:cNvSpPr/>
            <p:nvPr/>
          </p:nvSpPr>
          <p:spPr>
            <a:xfrm rot="10800000">
              <a:off x="0" y="5498411"/>
              <a:ext cx="5405120" cy="1505029"/>
            </a:xfrm>
            <a:prstGeom prst="homePlat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오각형 17"/>
            <p:cNvSpPr/>
            <p:nvPr/>
          </p:nvSpPr>
          <p:spPr>
            <a:xfrm rot="10800000">
              <a:off x="0" y="7218496"/>
              <a:ext cx="5405120" cy="1505029"/>
            </a:xfrm>
            <a:prstGeom prst="homePlat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직사각형 10"/>
          <p:cNvSpPr/>
          <p:nvPr/>
        </p:nvSpPr>
        <p:spPr>
          <a:xfrm>
            <a:off x="397558" y="5128084"/>
            <a:ext cx="466345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latin typeface="Nanum Gothic" panose="020B0600000101010101"/>
              </a:rPr>
              <a:t>셋째</a:t>
            </a:r>
            <a:r>
              <a:rPr lang="en-US" altLang="ko-KR" sz="1600" dirty="0" smtClean="0">
                <a:latin typeface="Nanum Gothic" panose="020B0600000101010101"/>
              </a:rPr>
              <a:t>, </a:t>
            </a:r>
            <a:r>
              <a:rPr lang="ko-KR" altLang="en-US" sz="1600" dirty="0" smtClean="0">
                <a:latin typeface="Nanum Gothic" panose="020B0600000101010101"/>
              </a:rPr>
              <a:t>와인 시장 경쟁사를 고려한 경쟁 방안 구상</a:t>
            </a:r>
            <a:endParaRPr lang="ko-KR" altLang="en-US" sz="1600" dirty="0">
              <a:latin typeface="Nanum Gothic" panose="020B0600000101010101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6262" y="1522863"/>
            <a:ext cx="476604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/>
              <a:t>첫째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주류</a:t>
            </a:r>
            <a:r>
              <a:rPr lang="ko-KR" altLang="en-US" sz="1600" dirty="0" smtClean="0">
                <a:latin typeface="Nanum Gothic" panose="020B0600000101010101"/>
              </a:rPr>
              <a:t>소비고객 성향 변화에 따른 </a:t>
            </a:r>
            <a:r>
              <a:rPr lang="ko-KR" altLang="en-US" sz="1600" dirty="0" err="1" smtClean="0">
                <a:latin typeface="Nanum Gothic" panose="020B0600000101010101"/>
              </a:rPr>
              <a:t>발빠른</a:t>
            </a:r>
            <a:r>
              <a:rPr lang="ko-KR" altLang="en-US" sz="1600" dirty="0" smtClean="0">
                <a:latin typeface="Nanum Gothic" panose="020B0600000101010101"/>
              </a:rPr>
              <a:t> 대응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351136" y="3360724"/>
            <a:ext cx="500169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 smtClean="0">
                <a:latin typeface="Nanum Gothic" panose="020B0600000101010101"/>
              </a:rPr>
              <a:t>둘째</a:t>
            </a:r>
            <a:r>
              <a:rPr lang="en-US" altLang="ko-KR" sz="1600" dirty="0" smtClean="0">
                <a:latin typeface="Nanum Gothic" panose="020B0600000101010101"/>
              </a:rPr>
              <a:t>, </a:t>
            </a:r>
            <a:r>
              <a:rPr lang="ko-KR" altLang="en-US" sz="1600" dirty="0" smtClean="0">
                <a:latin typeface="Nanum Gothic" panose="020B0600000101010101"/>
              </a:rPr>
              <a:t>내부적 관점에서 새로운 비즈니스 전략을 구상</a:t>
            </a:r>
            <a:endParaRPr lang="ko-KR" altLang="en-US" sz="1600" dirty="0">
              <a:latin typeface="Nanum Gothic" panose="020B0600000101010101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2427" y="3420437"/>
            <a:ext cx="5372746" cy="2712982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147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22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9"/>
            <a:ext cx="12192000" cy="825731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6. Learned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Lessons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배운 점 및 향후에 이런 점을 보완하겠다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670" y="821932"/>
            <a:ext cx="117536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indent="-990600"/>
            <a:r>
              <a:rPr lang="ko-KR" altLang="en-US" sz="2400" dirty="0" err="1"/>
              <a:t>오가영</a:t>
            </a:r>
            <a:r>
              <a:rPr lang="en-US" altLang="ko-KR" sz="2400" dirty="0" smtClean="0"/>
              <a:t>: </a:t>
            </a:r>
            <a:r>
              <a:rPr lang="ko-KR" altLang="en-US" sz="1400" dirty="0" smtClean="0"/>
              <a:t>고객의 입장에만 서다가 고객의 데이터를 살펴보는 입장으로 바뀌는 경험이 새로웠습니다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데이터에 고객의 마음이 담긴다는 이론은 많이 들어왔으나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 수치로 단순하게 표현된 그 마음을 찾아내 해석하는 일은 어렵기도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신기하기도 했습니다</a:t>
            </a:r>
            <a:r>
              <a:rPr lang="en-US" altLang="ko-KR" sz="1400" dirty="0" smtClean="0"/>
              <a:t>.</a:t>
            </a:r>
          </a:p>
          <a:p>
            <a:pPr marL="990600" indent="-990600"/>
            <a:r>
              <a:rPr lang="en-US" altLang="ko-KR" sz="2400" dirty="0" smtClean="0"/>
              <a:t>	</a:t>
            </a:r>
            <a:r>
              <a:rPr lang="ko-KR" altLang="en-US" sz="1400" dirty="0" smtClean="0"/>
              <a:t>데이터 </a:t>
            </a:r>
            <a:r>
              <a:rPr lang="ko-KR" altLang="en-US" sz="1400" dirty="0" err="1" smtClean="0"/>
              <a:t>사이언티스트가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되</a:t>
            </a:r>
            <a:r>
              <a:rPr lang="ko-KR" altLang="en-US" sz="1400" dirty="0" smtClean="0"/>
              <a:t>기 위해서는 분석 기술뿐 아니라 </a:t>
            </a:r>
            <a:r>
              <a:rPr lang="ko-KR" altLang="en-US" sz="1400" dirty="0"/>
              <a:t>사</a:t>
            </a:r>
            <a:r>
              <a:rPr lang="ko-KR" altLang="en-US" sz="1400" dirty="0" smtClean="0"/>
              <a:t>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세상에 대한 호기심과 애정도 매우 중요함을 직접 느낄 수 있는 좋은 경험이었습니다</a:t>
            </a:r>
            <a:r>
              <a:rPr lang="en-US" altLang="ko-KR" sz="1400" dirty="0" smtClean="0"/>
              <a:t>.</a:t>
            </a:r>
            <a:endParaRPr lang="en-US" altLang="ko-KR" sz="2400" dirty="0"/>
          </a:p>
          <a:p>
            <a:r>
              <a:rPr lang="ko-KR" altLang="en-US" sz="2400" dirty="0" err="1"/>
              <a:t>최우혁</a:t>
            </a:r>
            <a:r>
              <a:rPr lang="en-US" altLang="ko-KR" sz="2400" dirty="0" smtClean="0"/>
              <a:t>: </a:t>
            </a:r>
            <a:r>
              <a:rPr lang="ko-KR" altLang="en-US" sz="1400" dirty="0" smtClean="0"/>
              <a:t>직관의 위험성과 통계의 중요성을 깨달았습니다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데이터를 확실히 분석하지 않고 어느 한 부분만 보고 </a:t>
            </a:r>
            <a:r>
              <a:rPr lang="ko-KR" altLang="en-US" sz="1400" dirty="0" err="1" smtClean="0"/>
              <a:t>인사이트를</a:t>
            </a:r>
            <a:r>
              <a:rPr lang="ko-KR" altLang="en-US" sz="1400" dirty="0" smtClean="0"/>
              <a:t> 종종 유추했지만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	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통계적으로 분석해보면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겉으로 보이는 것과 다른 의미가 있었습니다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이번 프로젝트에서도 이와 같은 어려움을 겪어 시간이 많이 </a:t>
            </a:r>
            <a:r>
              <a:rPr lang="en-US" altLang="ko-KR" sz="1400" dirty="0" smtClean="0"/>
              <a:t>	   </a:t>
            </a:r>
            <a:r>
              <a:rPr lang="ko-KR" altLang="en-US" sz="1400" dirty="0" smtClean="0"/>
              <a:t>부족했습니다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향후 의사결정은 반드시 통계적 분석 후 내리겠습니다</a:t>
            </a:r>
            <a:r>
              <a:rPr lang="en-US" altLang="ko-KR" sz="1400" dirty="0" smtClean="0"/>
              <a:t>.</a:t>
            </a:r>
            <a:endParaRPr lang="en-US" altLang="ko-KR" sz="2400" dirty="0"/>
          </a:p>
          <a:p>
            <a:r>
              <a:rPr lang="ko-KR" altLang="en-US" sz="2400" dirty="0" err="1"/>
              <a:t>연선경</a:t>
            </a:r>
            <a:r>
              <a:rPr lang="en-US" altLang="ko-KR" sz="2400" dirty="0" smtClean="0"/>
              <a:t>: </a:t>
            </a:r>
            <a:r>
              <a:rPr lang="ko-KR" altLang="en-US" sz="1400" dirty="0" smtClean="0"/>
              <a:t>분석방법을 많이 안다고 분석을 잘하는 것이 아니라고 생각했습니다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또한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보고서 작성이 제일 어렵다고 느꼈습니다</a:t>
            </a:r>
            <a:r>
              <a:rPr lang="en-US" altLang="ko-KR" sz="1400" dirty="0" smtClean="0"/>
              <a:t>. </a:t>
            </a:r>
            <a:endParaRPr lang="en-US" altLang="ko-KR" sz="2400" dirty="0"/>
          </a:p>
          <a:p>
            <a:r>
              <a:rPr lang="ko-KR" altLang="en-US" sz="2400" dirty="0"/>
              <a:t>이준영</a:t>
            </a:r>
            <a:r>
              <a:rPr lang="en-US" altLang="ko-KR" sz="2400" dirty="0"/>
              <a:t>: </a:t>
            </a:r>
            <a:r>
              <a:rPr lang="ko-KR" altLang="en-US" sz="1400" dirty="0" smtClean="0"/>
              <a:t>책에서 배운 데이터 정제를 실제로 하려니 많은 어려움이 많았습니다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하지만 조원들과 많은 이야기를 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서로 물어보며 서로 지식을 쌓는 것을 느낄 수 있었고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무엇보다도 팀으로 일하며 협동심과 협력을 배울 수 있었습니다</a:t>
            </a:r>
            <a:r>
              <a:rPr lang="en-US" altLang="ko-KR" sz="1400" dirty="0" smtClean="0"/>
              <a:t>.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김원배</a:t>
            </a:r>
            <a:r>
              <a:rPr lang="en-US" altLang="ko-KR" sz="2400" dirty="0" smtClean="0"/>
              <a:t>:</a:t>
            </a:r>
            <a:r>
              <a:rPr lang="ko-KR" altLang="en-US" sz="1600" dirty="0" smtClean="0"/>
              <a:t>와인 분석 데이터에 맛에 대한 기준을 제시해줄 수 있는 </a:t>
            </a:r>
            <a:r>
              <a:rPr lang="ko-KR" altLang="en-US" sz="1600" dirty="0" err="1" smtClean="0"/>
              <a:t>설명변수가</a:t>
            </a:r>
            <a:r>
              <a:rPr lang="ko-KR" altLang="en-US" sz="1600" dirty="0" smtClean="0"/>
              <a:t> 있었으면 성분과 맛을 보다 정확히</a:t>
            </a:r>
            <a:r>
              <a:rPr lang="en-US" altLang="ko-KR" sz="2400" dirty="0"/>
              <a:t> </a:t>
            </a:r>
            <a:r>
              <a:rPr lang="ko-KR" altLang="en-US" sz="1400" dirty="0" smtClean="0"/>
              <a:t>연결 시킬 수 </a:t>
            </a:r>
            <a:r>
              <a:rPr lang="ko-KR" altLang="en-US" sz="1400" dirty="0" err="1" smtClean="0"/>
              <a:t>있을것</a:t>
            </a:r>
            <a:r>
              <a:rPr lang="ko-KR" altLang="en-US" sz="1400" dirty="0" smtClean="0"/>
              <a:t> 같습니다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등급에 영향을 미치는 성분의 정략적인 기준이 있길 바랬습니다</a:t>
            </a:r>
            <a:r>
              <a:rPr lang="en-US" altLang="ko-KR" sz="1400" dirty="0" smtClean="0"/>
              <a:t>.</a:t>
            </a:r>
            <a:endParaRPr lang="en-US" altLang="ko-KR" sz="2400" dirty="0"/>
          </a:p>
          <a:p>
            <a:r>
              <a:rPr lang="ko-KR" altLang="en-US" sz="2400" dirty="0"/>
              <a:t>이재윤</a:t>
            </a:r>
            <a:r>
              <a:rPr lang="en-US" altLang="ko-KR" sz="2400" dirty="0" smtClean="0"/>
              <a:t>: </a:t>
            </a:r>
            <a:r>
              <a:rPr lang="ko-KR" altLang="en-US" sz="1400" dirty="0" smtClean="0"/>
              <a:t>데이터 정제하는 부분에서는 코딩능력보다 와인에 대한 </a:t>
            </a:r>
            <a:r>
              <a:rPr lang="ko-KR" altLang="en-US" sz="1400" dirty="0" err="1" smtClean="0"/>
              <a:t>인사이트를</a:t>
            </a:r>
            <a:r>
              <a:rPr lang="ko-KR" altLang="en-US" sz="1400" dirty="0" smtClean="0"/>
              <a:t> 얻는 과정이 많이 힘들었습니다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 시계열분석을 통해 </a:t>
            </a:r>
            <a:r>
              <a:rPr lang="en-US" altLang="ko-KR" sz="1400" dirty="0" smtClean="0"/>
              <a:t>12</a:t>
            </a:r>
            <a:r>
              <a:rPr lang="ko-KR" altLang="en-US" sz="1400" dirty="0" smtClean="0"/>
              <a:t>월 매출액을 예측하는 부분에서 생각보다 좋은 모델이 나와 만족스러웠지만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 부분에서 더 많은 데이터가 축적되면 더 정확한 예측모델을 만들 수 있을 것이라 생각하였고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빅데이터분석에서 데이터의 양의 중요함을 알 수 있었습니다</a:t>
            </a:r>
            <a:r>
              <a:rPr lang="en-US" altLang="ko-KR" sz="1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410146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/>
          <p:cNvCxnSpPr/>
          <p:nvPr/>
        </p:nvCxnSpPr>
        <p:spPr>
          <a:xfrm>
            <a:off x="6081400" y="1101867"/>
            <a:ext cx="11175" cy="381303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153532" y="1656395"/>
            <a:ext cx="4931548" cy="1998001"/>
            <a:chOff x="1153532" y="1656395"/>
            <a:chExt cx="4931548" cy="1998001"/>
          </a:xfrm>
        </p:grpSpPr>
        <p:grpSp>
          <p:nvGrpSpPr>
            <p:cNvPr id="56" name="그룹 55"/>
            <p:cNvGrpSpPr/>
            <p:nvPr/>
          </p:nvGrpSpPr>
          <p:grpSpPr>
            <a:xfrm>
              <a:off x="1153532" y="1656395"/>
              <a:ext cx="3859894" cy="1998001"/>
              <a:chOff x="923917" y="3003281"/>
              <a:chExt cx="5007695" cy="2053593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953433" y="3003281"/>
                <a:ext cx="11737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ea typeface="Nanum Gothic" panose="020B0600000101010101"/>
                  </a:rPr>
                  <a:t>2500</a:t>
                </a:r>
                <a:r>
                  <a:rPr lang="ko-KR" altLang="en-US" sz="1200" b="1" dirty="0" smtClean="0">
                    <a:ea typeface="Nanum Gothic" panose="020B0600000101010101"/>
                  </a:rPr>
                  <a:t>억원</a:t>
                </a:r>
                <a:endParaRPr lang="ko-KR" altLang="en-US" sz="1200" b="1" dirty="0">
                  <a:ea typeface="Nanum Gothic" panose="020B0600000101010101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923917" y="3393545"/>
                <a:ext cx="5007695" cy="1663329"/>
                <a:chOff x="923917" y="3155358"/>
                <a:chExt cx="4688667" cy="1421027"/>
              </a:xfrm>
            </p:grpSpPr>
            <p:cxnSp>
              <p:nvCxnSpPr>
                <p:cNvPr id="64" name="직선 연결선 63"/>
                <p:cNvCxnSpPr/>
                <p:nvPr/>
              </p:nvCxnSpPr>
              <p:spPr>
                <a:xfrm flipV="1">
                  <a:off x="923917" y="4289039"/>
                  <a:ext cx="4688667" cy="597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" name="그룹 64"/>
                <p:cNvGrpSpPr/>
                <p:nvPr/>
              </p:nvGrpSpPr>
              <p:grpSpPr>
                <a:xfrm>
                  <a:off x="1034298" y="3155358"/>
                  <a:ext cx="4026246" cy="1421027"/>
                  <a:chOff x="1034298" y="3110161"/>
                  <a:chExt cx="4026246" cy="1086178"/>
                </a:xfrm>
              </p:grpSpPr>
              <p:sp>
                <p:nvSpPr>
                  <p:cNvPr id="66" name="직사각형 65"/>
                  <p:cNvSpPr/>
                  <p:nvPr/>
                </p:nvSpPr>
                <p:spPr>
                  <a:xfrm>
                    <a:off x="1210139" y="3110161"/>
                    <a:ext cx="387542" cy="850029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141991" y="3304720"/>
                    <a:ext cx="387542" cy="655470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076243" y="3439724"/>
                    <a:ext cx="387542" cy="531190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4120666" y="3657559"/>
                    <a:ext cx="417792" cy="322428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34298" y="3996017"/>
                    <a:ext cx="915596" cy="180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smtClean="0">
                        <a:ea typeface="Nanum Gothic" panose="020B0600000101010101"/>
                      </a:rPr>
                      <a:t>2015</a:t>
                    </a:r>
                    <a:r>
                      <a:rPr lang="ko-KR" altLang="en-US" sz="1200" dirty="0" smtClean="0">
                        <a:ea typeface="Nanum Gothic" panose="020B0600000101010101"/>
                      </a:rPr>
                      <a:t>년</a:t>
                    </a:r>
                    <a:endParaRPr lang="ko-KR" altLang="en-US" sz="1200" dirty="0">
                      <a:ea typeface="Nanum Gothic" panose="020B0600000101010101"/>
                    </a:endParaRPr>
                  </a:p>
                </p:txBody>
              </p:sp>
              <p:cxnSp>
                <p:nvCxnSpPr>
                  <p:cNvPr id="110" name="직선 화살표 연결선 109"/>
                  <p:cNvCxnSpPr/>
                  <p:nvPr/>
                </p:nvCxnSpPr>
                <p:spPr>
                  <a:xfrm>
                    <a:off x="1344171" y="3317613"/>
                    <a:ext cx="2949568" cy="522294"/>
                  </a:xfrm>
                  <a:prstGeom prst="straightConnector1">
                    <a:avLst/>
                  </a:prstGeom>
                  <a:ln w="57150">
                    <a:solidFill>
                      <a:srgbClr val="FF3300"/>
                    </a:solidFill>
                    <a:prstDash val="sysDash"/>
                    <a:tailEnd type="triangle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2464598" y="3228413"/>
                    <a:ext cx="1322556" cy="2210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b="1" dirty="0" smtClean="0">
                        <a:solidFill>
                          <a:srgbClr val="FF3300"/>
                        </a:solidFill>
                      </a:rPr>
                      <a:t>23% </a:t>
                    </a:r>
                    <a:r>
                      <a:rPr lang="ko-KR" altLang="en-US" sz="1600" b="1" dirty="0" smtClean="0">
                        <a:solidFill>
                          <a:srgbClr val="FF3300"/>
                        </a:solidFill>
                      </a:rPr>
                      <a:t>저하</a:t>
                    </a:r>
                    <a:endParaRPr lang="ko-KR" altLang="en-US" sz="1600" b="1" dirty="0">
                      <a:solidFill>
                        <a:srgbClr val="FF3300"/>
                      </a:solidFill>
                    </a:endParaRPr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3841259" y="3371965"/>
                    <a:ext cx="1219285" cy="180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b="1" dirty="0" smtClean="0">
                        <a:ea typeface="Nanum Gothic" panose="020B0600000101010101"/>
                      </a:rPr>
                      <a:t>1930</a:t>
                    </a:r>
                    <a:r>
                      <a:rPr lang="ko-KR" altLang="en-US" sz="1200" b="1" dirty="0" smtClean="0">
                        <a:ea typeface="Nanum Gothic" panose="020B0600000101010101"/>
                      </a:rPr>
                      <a:t>억원</a:t>
                    </a:r>
                    <a:endParaRPr lang="ko-KR" altLang="en-US" sz="1200" b="1" dirty="0">
                      <a:ea typeface="Nanum Gothic" panose="020B0600000101010101"/>
                    </a:endParaRP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1983052" y="4006450"/>
                    <a:ext cx="915596" cy="180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smtClean="0">
                        <a:ea typeface="Nanum Gothic" panose="020B0600000101010101"/>
                      </a:rPr>
                      <a:t>2016</a:t>
                    </a:r>
                    <a:r>
                      <a:rPr lang="ko-KR" altLang="en-US" sz="1200" dirty="0" smtClean="0">
                        <a:ea typeface="Nanum Gothic" panose="020B0600000101010101"/>
                      </a:rPr>
                      <a:t>년</a:t>
                    </a:r>
                    <a:endParaRPr lang="ko-KR" altLang="en-US" sz="1200" dirty="0">
                      <a:ea typeface="Nanum Gothic" panose="020B0600000101010101"/>
                    </a:endParaRP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2886238" y="4002928"/>
                    <a:ext cx="915596" cy="180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smtClean="0">
                        <a:ea typeface="Nanum Gothic" panose="020B0600000101010101"/>
                      </a:rPr>
                      <a:t>2017</a:t>
                    </a:r>
                    <a:r>
                      <a:rPr lang="ko-KR" altLang="en-US" sz="1200" dirty="0" smtClean="0">
                        <a:ea typeface="Nanum Gothic" panose="020B0600000101010101"/>
                      </a:rPr>
                      <a:t>년</a:t>
                    </a:r>
                    <a:endParaRPr lang="ko-KR" altLang="en-US" sz="1200" dirty="0">
                      <a:ea typeface="Nanum Gothic" panose="020B0600000101010101"/>
                    </a:endParaRPr>
                  </a:p>
                </p:txBody>
              </p:sp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3933123" y="4015455"/>
                    <a:ext cx="915596" cy="180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200" dirty="0" smtClean="0">
                        <a:ea typeface="Nanum Gothic" panose="020B0600000101010101"/>
                      </a:rPr>
                      <a:t>2018</a:t>
                    </a:r>
                    <a:r>
                      <a:rPr lang="ko-KR" altLang="en-US" sz="1200" dirty="0" smtClean="0">
                        <a:ea typeface="Nanum Gothic" panose="020B0600000101010101"/>
                      </a:rPr>
                      <a:t>년</a:t>
                    </a:r>
                    <a:endParaRPr lang="ko-KR" altLang="en-US" sz="1200" dirty="0">
                      <a:ea typeface="Nanum Gothic" panose="020B0600000101010101"/>
                    </a:endParaRPr>
                  </a:p>
                </p:txBody>
              </p:sp>
            </p:grpSp>
          </p:grpSp>
        </p:grpSp>
        <p:sp>
          <p:nvSpPr>
            <p:cNvPr id="57" name="TextBox 56"/>
            <p:cNvSpPr txBox="1"/>
            <p:nvPr/>
          </p:nvSpPr>
          <p:spPr>
            <a:xfrm>
              <a:off x="4460509" y="3348959"/>
              <a:ext cx="16245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ea typeface="Nanum Gothic" panose="020B0600000101010101"/>
                </a:rPr>
                <a:t>(</a:t>
              </a:r>
              <a:r>
                <a:rPr lang="ko-KR" altLang="en-US" sz="1100" dirty="0" smtClean="0">
                  <a:ea typeface="Nanum Gothic" panose="020B0600000101010101"/>
                </a:rPr>
                <a:t>세계물산</a:t>
              </a:r>
              <a:r>
                <a:rPr lang="en-US" altLang="ko-KR" sz="1100" dirty="0" smtClean="0">
                  <a:ea typeface="Nanum Gothic" panose="020B0600000101010101"/>
                </a:rPr>
                <a:t>, 2018)</a:t>
              </a:r>
              <a:endParaRPr lang="ko-KR" altLang="en-US" sz="1100" dirty="0">
                <a:ea typeface="Nanum Gothic" panose="020B0600000101010101"/>
              </a:endParaRPr>
            </a:p>
          </p:txBody>
        </p:sp>
      </p:grpSp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1" y="4998153"/>
            <a:ext cx="1692115" cy="1574624"/>
          </a:xfrm>
          <a:prstGeom prst="rect">
            <a:avLst/>
          </a:prstGeom>
        </p:spPr>
      </p:pic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3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12" name="Google Shape;70;p15"/>
          <p:cNvSpPr/>
          <p:nvPr/>
        </p:nvSpPr>
        <p:spPr>
          <a:xfrm>
            <a:off x="0" y="366427"/>
            <a:ext cx="12192000" cy="845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ko-KR" altLang="en-US" sz="2400" b="1" dirty="0">
                <a:latin typeface="Nanum Gothic"/>
                <a:ea typeface="Nanum Gothic"/>
                <a:cs typeface="Nanum Gothic"/>
                <a:sym typeface="Nanum Gothic"/>
              </a:rPr>
              <a:t>기존 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</a:t>
            </a:r>
            <a:r>
              <a:rPr lang="en-US" altLang="ko-KR" sz="24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400" b="1" dirty="0">
                <a:latin typeface="Nanum Gothic"/>
                <a:ea typeface="Nanum Gothic"/>
                <a:cs typeface="Nanum Gothic"/>
                <a:sym typeface="Nanum Gothic"/>
              </a:rPr>
              <a:t>침체로 인해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2400" b="1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新</a:t>
            </a:r>
            <a:r>
              <a:rPr lang="ko-KR" altLang="en-US" sz="2400" b="1" i="0" u="none" strike="noStrike" cap="none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시장인</a:t>
            </a:r>
            <a:r>
              <a:rPr lang="ko-KR" sz="2400" b="1" i="0" u="none" strike="noStrike" cap="none" dirty="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와인 산업 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진출 필요성 </a:t>
            </a:r>
            <a:r>
              <a:rPr lang="ko-KR" altLang="en-US" sz="2400" b="1" dirty="0">
                <a:latin typeface="Nanum Gothic"/>
                <a:ea typeface="Nanum Gothic"/>
                <a:cs typeface="Nanum Gothic"/>
                <a:sym typeface="Nanum Gothic"/>
              </a:rPr>
              <a:t>증대</a:t>
            </a:r>
            <a:endParaRPr sz="2400" b="1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71;p15"/>
          <p:cNvSpPr/>
          <p:nvPr/>
        </p:nvSpPr>
        <p:spPr>
          <a:xfrm>
            <a:off x="1390269" y="1598569"/>
            <a:ext cx="5430830" cy="40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;p15"/>
          <p:cNvSpPr/>
          <p:nvPr/>
        </p:nvSpPr>
        <p:spPr>
          <a:xfrm>
            <a:off x="5631052" y="1598569"/>
            <a:ext cx="5430830" cy="40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75;p15"/>
          <p:cNvSpPr txBox="1"/>
          <p:nvPr/>
        </p:nvSpPr>
        <p:spPr>
          <a:xfrm>
            <a:off x="10618" y="1201803"/>
            <a:ext cx="6081957" cy="396000"/>
          </a:xfrm>
          <a:prstGeom prst="rect">
            <a:avLst/>
          </a:prstGeom>
          <a:solidFill>
            <a:srgbClr val="FCAB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6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성숙 단계인 </a:t>
            </a:r>
            <a:r>
              <a:rPr lang="ko-KR" altLang="en-US" sz="20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[ </a:t>
            </a:r>
            <a:r>
              <a:rPr lang="ko-KR" altLang="en-US" sz="2000" b="1" i="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레드오션</a:t>
            </a:r>
            <a:r>
              <a:rPr lang="ko-KR" altLang="en-US" sz="20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 化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2000" b="1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" name="Google Shape;75;p15"/>
          <p:cNvSpPr txBox="1"/>
          <p:nvPr/>
        </p:nvSpPr>
        <p:spPr>
          <a:xfrm>
            <a:off x="6096000" y="1204082"/>
            <a:ext cx="6090135" cy="396000"/>
          </a:xfrm>
          <a:prstGeom prst="rect">
            <a:avLst/>
          </a:prstGeom>
          <a:solidFill>
            <a:srgbClr val="579BE4"/>
          </a:solidFill>
          <a:ln w="34925"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성장 단계인 </a:t>
            </a:r>
            <a:r>
              <a:rPr lang="ko-KR" altLang="en-US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와인 시장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[ </a:t>
            </a:r>
            <a:r>
              <a:rPr lang="ko-KR" altLang="en-US" sz="2000" b="1" i="0" u="none" strike="noStrike" cap="none" dirty="0" err="1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블루오션</a:t>
            </a:r>
            <a:r>
              <a:rPr lang="ko-KR" altLang="en-US" sz="20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 化 </a:t>
            </a:r>
            <a:r>
              <a:rPr lang="en-US" altLang="ko-KR" sz="2000" b="1" dirty="0">
                <a:solidFill>
                  <a:schemeClr val="tx2">
                    <a:lumMod val="50000"/>
                  </a:schemeClr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sz="2000" b="1" i="0" u="none" strike="noStrike" cap="none" dirty="0">
              <a:solidFill>
                <a:schemeClr val="tx2">
                  <a:lumMod val="50000"/>
                </a:schemeClr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6989689" y="1787412"/>
            <a:ext cx="3858433" cy="1951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Google Shape;75;p15"/>
          <p:cNvSpPr txBox="1"/>
          <p:nvPr/>
        </p:nvSpPr>
        <p:spPr>
          <a:xfrm>
            <a:off x="-10274" y="3738153"/>
            <a:ext cx="6082301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</a:t>
            </a: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당</a:t>
            </a:r>
            <a:r>
              <a:rPr 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 매출</a:t>
            </a: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15’ </a:t>
            </a:r>
            <a:r>
              <a:rPr lang="ko-KR" altLang="en-US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대비 </a:t>
            </a: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18</a:t>
            </a:r>
            <a:r>
              <a:rPr lang="ko-KR" altLang="en-US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년</a:t>
            </a:r>
            <a:r>
              <a:rPr 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23%</a:t>
            </a: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(600</a:t>
            </a:r>
            <a:r>
              <a:rPr lang="ko-KR" altLang="en-US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억</a:t>
            </a:r>
            <a:r>
              <a:rPr lang="en-US" alt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lang="ko-KR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700" b="1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감소</a:t>
            </a:r>
            <a:endParaRPr lang="en-US" altLang="ko-KR" sz="1700" b="1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66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altLang="ko-KR" sz="10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66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수입맥주 경쟁 심화로 타사와의 출혈경쟁 극심</a:t>
            </a:r>
            <a:endParaRPr lang="en-US" altLang="ko-KR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667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브랜드 충성도가 높은 당사의 맥주 시장점유율은 유지하되</a:t>
            </a: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dirty="0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ko-KR" altLang="en-US" dirty="0">
                <a:latin typeface="Nanum Gothic"/>
                <a:ea typeface="Nanum Gothic"/>
                <a:cs typeface="Nanum Gothic"/>
                <a:sym typeface="Nanum Gothic"/>
              </a:rPr>
              <a:t>와인 시장 안정적 진입에 대한 전략 필요한 </a:t>
            </a:r>
            <a:r>
              <a:rPr lang="ko-KR" altLang="en-US" dirty="0" smtClean="0">
                <a:latin typeface="Nanum Gothic"/>
                <a:ea typeface="Nanum Gothic"/>
                <a:cs typeface="Nanum Gothic"/>
                <a:sym typeface="Nanum Gothic"/>
              </a:rPr>
              <a:t>현 상황</a:t>
            </a:r>
            <a:endParaRPr lang="en-US" altLang="ko-KR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</a:pPr>
            <a:endParaRPr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75486" y="3738268"/>
            <a:ext cx="6119940" cy="12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lvl="0" indent="-285750">
              <a:buSzPts val="1400"/>
              <a:buFont typeface="Wingdings" panose="05000000000000000000" pitchFamily="2" charset="2"/>
              <a:buChar char="§"/>
            </a:pPr>
            <a:r>
              <a:rPr lang="ko-KR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수입</a:t>
            </a:r>
            <a:r>
              <a:rPr lang="ko-KR" altLang="en-US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액 성장률은 </a:t>
            </a:r>
            <a:r>
              <a:rPr lang="en-US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16</a:t>
            </a:r>
            <a:r>
              <a:rPr lang="ko-KR" altLang="en-US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년부터 </a:t>
            </a:r>
            <a:r>
              <a:rPr lang="ko-KR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연</a:t>
            </a:r>
            <a:r>
              <a:rPr lang="en-US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lang="ko-KR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r>
              <a:rPr lang="en-US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이상</a:t>
            </a:r>
            <a:r>
              <a:rPr lang="en-US" altLang="ko-KR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700" b="1" dirty="0">
                <a:solidFill>
                  <a:prstClr val="black"/>
                </a:solidFill>
                <a:latin typeface="Nanum Gothic"/>
                <a:ea typeface="Nanum Gothic"/>
                <a:cs typeface="Nanum Gothic"/>
                <a:sym typeface="Nanum Gothic"/>
              </a:rPr>
              <a:t>증가</a:t>
            </a:r>
            <a:endParaRPr lang="en-US" altLang="ko-KR" sz="1000" dirty="0">
              <a:solidFill>
                <a:prstClr val="black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285750" lvl="0" indent="-285750"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74625" lvl="0">
              <a:buClr>
                <a:srgbClr val="000000"/>
              </a:buClr>
              <a:buSzPts val="1400"/>
            </a:pPr>
            <a:r>
              <a:rPr lang="en-US" altLang="ko-KR" sz="1400" dirty="0" smtClean="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1400" dirty="0">
                <a:latin typeface="Nanum Gothic"/>
                <a:ea typeface="Nanum Gothic"/>
                <a:cs typeface="Nanum Gothic"/>
                <a:sym typeface="Nanum Gothic"/>
              </a:rPr>
              <a:t>주류 소비자 </a:t>
            </a:r>
            <a:r>
              <a:rPr lang="ko-KR" altLang="en-US" sz="1400" dirty="0" err="1">
                <a:latin typeface="Nanum Gothic"/>
                <a:ea typeface="Nanum Gothic"/>
                <a:cs typeface="Nanum Gothic"/>
                <a:sym typeface="Nanum Gothic"/>
              </a:rPr>
              <a:t>트렌트</a:t>
            </a:r>
            <a:r>
              <a:rPr lang="ko-KR" altLang="en-US" sz="1400" dirty="0">
                <a:latin typeface="Nanum Gothic"/>
                <a:ea typeface="Nanum Gothic"/>
                <a:cs typeface="Nanum Gothic"/>
                <a:sym typeface="Nanum Gothic"/>
              </a:rPr>
              <a:t> 변화로 와인에 대한 수요 증가할 것으로 기대</a:t>
            </a:r>
            <a:endParaRPr lang="en-US" altLang="ko-KR" sz="14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266700" lvl="0">
              <a:buClr>
                <a:srgbClr val="000000"/>
              </a:buClr>
              <a:buSzPts val="1400"/>
            </a:pPr>
            <a:r>
              <a:rPr lang="en-US" altLang="ko-KR" sz="14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altLang="ko-KR" sz="1400" dirty="0"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lang="ko-KR" altLang="en-US" sz="1400" dirty="0">
                <a:latin typeface="Nanum Gothic"/>
                <a:ea typeface="Nanum Gothic"/>
                <a:cs typeface="Nanum Gothic"/>
                <a:sym typeface="Nanum Gothic"/>
              </a:rPr>
              <a:t>와인은 다양한 맛과 도수가 존재해 </a:t>
            </a:r>
            <a:r>
              <a:rPr lang="ko-KR" altLang="en-US" sz="1400" dirty="0" err="1">
                <a:latin typeface="Nanum Gothic"/>
                <a:ea typeface="Nanum Gothic"/>
                <a:cs typeface="Nanum Gothic"/>
                <a:sym typeface="Nanum Gothic"/>
              </a:rPr>
              <a:t>혼술</a:t>
            </a:r>
            <a:r>
              <a:rPr lang="en-US" altLang="ko-KR" sz="1400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400" dirty="0">
                <a:latin typeface="Nanum Gothic"/>
                <a:ea typeface="Nanum Gothic"/>
                <a:cs typeface="Nanum Gothic"/>
                <a:sym typeface="Nanum Gothic"/>
              </a:rPr>
              <a:t>저주도 주류</a:t>
            </a:r>
            <a:r>
              <a:rPr lang="en-US" altLang="ko-KR" sz="1400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400" dirty="0">
                <a:latin typeface="Nanum Gothic"/>
                <a:ea typeface="Nanum Gothic"/>
                <a:cs typeface="Nanum Gothic"/>
                <a:sym typeface="Nanum Gothic"/>
              </a:rPr>
              <a:t>다양한 맛을 선호하는 소비자 수요에 대응하기 좋은 </a:t>
            </a:r>
            <a:r>
              <a:rPr lang="ko-KR" altLang="en-US" sz="1400" dirty="0" err="1">
                <a:latin typeface="Nanum Gothic"/>
                <a:ea typeface="Nanum Gothic"/>
                <a:cs typeface="Nanum Gothic"/>
                <a:sym typeface="Nanum Gothic"/>
              </a:rPr>
              <a:t>품목임</a:t>
            </a:r>
            <a:endParaRPr lang="en-US" altLang="ko-KR" sz="14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737308" y="903997"/>
            <a:ext cx="12020204" cy="5824479"/>
            <a:chOff x="85896" y="980902"/>
            <a:chExt cx="12020204" cy="5824479"/>
          </a:xfrm>
        </p:grpSpPr>
        <p:sp>
          <p:nvSpPr>
            <p:cNvPr id="3" name="직사각형 2"/>
            <p:cNvSpPr/>
            <p:nvPr/>
          </p:nvSpPr>
          <p:spPr>
            <a:xfrm>
              <a:off x="85896" y="980902"/>
              <a:ext cx="12020204" cy="5824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805168" y="5517851"/>
              <a:ext cx="8445856" cy="711733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127000" lvl="0">
                <a:lnSpc>
                  <a:spcPct val="115000"/>
                </a:lnSpc>
                <a:buClr>
                  <a:srgbClr val="000000"/>
                </a:buClr>
                <a:buSzPts val="1600"/>
              </a:pPr>
              <a:r>
                <a:rPr lang="en-US" altLang="ko-KR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-</a:t>
              </a:r>
              <a:r>
                <a:rPr lang="en-US" altLang="ko-KR" sz="12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ko-KR" altLang="en-US" sz="1200" b="1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한국 </a:t>
              </a:r>
              <a:r>
                <a:rPr lang="ko-KR" altLang="en-US" sz="1200" b="1" dirty="0" err="1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와인시장</a:t>
              </a:r>
              <a:r>
                <a:rPr lang="en-US" altLang="ko-KR" sz="1200" b="1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, </a:t>
              </a:r>
              <a:r>
                <a:rPr lang="ko-KR" altLang="en-US" sz="1200" b="1" dirty="0" err="1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고매력</a:t>
              </a:r>
              <a:r>
                <a:rPr lang="ko-KR" altLang="en-US" sz="1200" b="1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ko-KR" altLang="en-US" sz="1200" b="1" dirty="0" err="1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저위험국으로</a:t>
              </a:r>
              <a:r>
                <a:rPr lang="ko-KR" altLang="en-US" sz="1200" b="1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분류됨</a:t>
              </a:r>
              <a:r>
                <a:rPr lang="ko-KR" altLang="en-US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  <a:r>
                <a:rPr lang="en-US" altLang="ko-KR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</a:p>
            <a:p>
              <a:pPr marL="127000" lvl="0">
                <a:lnSpc>
                  <a:spcPct val="115000"/>
                </a:lnSpc>
                <a:buClr>
                  <a:srgbClr val="000000"/>
                </a:buClr>
                <a:buSzPts val="1600"/>
              </a:pPr>
              <a:r>
                <a:rPr lang="en-US" altLang="ko-KR" sz="11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 →</a:t>
              </a:r>
              <a:r>
                <a:rPr lang="ko-KR" altLang="en-US" sz="11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위험도를 더욱 낮추기 위한 자사 전략 구축 시</a:t>
              </a:r>
              <a:r>
                <a:rPr lang="en-US" altLang="ko-KR" sz="11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, </a:t>
              </a:r>
              <a:r>
                <a:rPr lang="ko-KR" altLang="en-US" sz="11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와인 </a:t>
              </a:r>
              <a:r>
                <a:rPr lang="ko-KR" altLang="en-US" sz="11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비즈니스 </a:t>
              </a:r>
              <a:r>
                <a:rPr lang="ko-KR" altLang="en-US" sz="11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안정성은 더욱 </a:t>
              </a:r>
              <a:r>
                <a:rPr lang="ko-KR" altLang="en-US" sz="11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높아질 것으로 기대</a:t>
              </a:r>
              <a:r>
                <a:rPr lang="en-US" altLang="ko-KR" sz="11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</a:t>
              </a:r>
            </a:p>
            <a:p>
              <a:pPr marL="127000" lvl="0">
                <a:lnSpc>
                  <a:spcPct val="115000"/>
                </a:lnSpc>
                <a:buClr>
                  <a:srgbClr val="000000"/>
                </a:buClr>
                <a:buSzPts val="1600"/>
              </a:pPr>
              <a:r>
                <a:rPr lang="en-US" altLang="ko-KR" sz="12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-</a:t>
              </a:r>
              <a:r>
                <a:rPr lang="ko-KR" altLang="en-US" sz="12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와인 </a:t>
              </a:r>
              <a:r>
                <a:rPr lang="ko-KR" altLang="en-US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시장 초기 진입 단계</a:t>
              </a:r>
              <a:r>
                <a:rPr lang="en-US" altLang="ko-KR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,</a:t>
              </a:r>
              <a:r>
                <a:rPr lang="ko-KR" altLang="en-US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 안정적 진입 시 </a:t>
              </a:r>
              <a:r>
                <a:rPr lang="ko-KR" altLang="en-US" sz="1200" dirty="0" smtClean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맥주로 인한 매출 침체 </a:t>
              </a:r>
              <a:r>
                <a:rPr lang="ko-KR" altLang="en-US" sz="1200" dirty="0">
                  <a:latin typeface="Nanum Gothic" panose="020B0600000101010101" charset="-127"/>
                  <a:ea typeface="Nanum Gothic" panose="020B0600000101010101" charset="-127"/>
                  <a:cs typeface="Nanum Gothic"/>
                  <a:sym typeface="Nanum Gothic"/>
                </a:rPr>
                <a:t>극복 가능할 것으로 예상 </a:t>
              </a:r>
              <a:endParaRPr lang="ko-KR" altLang="en-US" sz="1200" dirty="0">
                <a:latin typeface="Nanum Gothic" panose="020B0600000101010101" charset="-127"/>
                <a:ea typeface="Nanum Gothic" panose="020B0600000101010101" charset="-127"/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2805168" y="5067278"/>
              <a:ext cx="8445856" cy="560153"/>
              <a:chOff x="3378293" y="4382607"/>
              <a:chExt cx="7783361" cy="560153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3378293" y="4382607"/>
                <a:ext cx="7783361" cy="4137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312512" y="4382607"/>
                <a:ext cx="6810099" cy="5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27000" lvl="0">
                  <a:lnSpc>
                    <a:spcPct val="115000"/>
                  </a:lnSpc>
                  <a:buClr>
                    <a:srgbClr val="000000"/>
                  </a:buClr>
                  <a:buSzPts val="1600"/>
                </a:pPr>
                <a:r>
                  <a:rPr lang="ko-KR" altLang="en-US" sz="14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☞ </a:t>
                </a:r>
                <a:r>
                  <a:rPr lang="ko-KR" altLang="en-US" sz="12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세계 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와인 제조업계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(</a:t>
                </a:r>
                <a:r>
                  <a:rPr lang="ko-KR" altLang="en-US" sz="1200" b="1" dirty="0" err="1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와이너리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)</a:t>
                </a:r>
                <a:r>
                  <a:rPr lang="ko-KR" altLang="en-US" sz="12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의 긍정적 시장 평가</a:t>
                </a:r>
                <a:r>
                  <a:rPr lang="en-US" altLang="ko-KR" sz="1200" b="1" dirty="0">
                    <a:latin typeface="Nanum Gothic"/>
                    <a:ea typeface="Nanum Gothic"/>
                    <a:cs typeface="Nanum Gothic"/>
                    <a:sym typeface="Nanum Gothic"/>
                  </a:rPr>
                  <a:t> </a:t>
                </a:r>
                <a:r>
                  <a:rPr lang="en-US" altLang="ko-KR" sz="16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“</a:t>
                </a:r>
                <a:r>
                  <a:rPr lang="ko-KR" altLang="en-US" sz="1600" b="1" dirty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매력도 높은 </a:t>
                </a:r>
                <a:r>
                  <a:rPr lang="ko-KR" altLang="en-US" sz="16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한국 </a:t>
                </a:r>
                <a:r>
                  <a:rPr lang="ko-KR" altLang="en-US" sz="1600" b="1" dirty="0" err="1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와인시장</a:t>
                </a:r>
                <a:r>
                  <a:rPr lang="en-US" altLang="ko-KR" sz="1600" b="1" dirty="0" smtClean="0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” </a:t>
                </a:r>
                <a:endParaRPr lang="en-US" altLang="ko-KR" sz="1600" b="1" dirty="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endParaRPr lang="ko-KR" altLang="en-US" sz="1200" dirty="0"/>
              </a:p>
            </p:txBody>
          </p: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558B2B-9277-544F-AB41-05ADD5C60E9B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추진 배경 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4C9359-F480-DA4A-9F41-3DB7087D3D97}"/>
              </a:ext>
            </a:extLst>
          </p:cNvPr>
          <p:cNvCxnSpPr/>
          <p:nvPr/>
        </p:nvCxnSpPr>
        <p:spPr>
          <a:xfrm>
            <a:off x="1469327" y="-3798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6953917" y="1832399"/>
            <a:ext cx="4964106" cy="1726515"/>
            <a:chOff x="6870414" y="1976240"/>
            <a:chExt cx="4964106" cy="1726515"/>
          </a:xfrm>
        </p:grpSpPr>
        <p:grpSp>
          <p:nvGrpSpPr>
            <p:cNvPr id="117" name="그룹 116"/>
            <p:cNvGrpSpPr/>
            <p:nvPr/>
          </p:nvGrpSpPr>
          <p:grpSpPr>
            <a:xfrm>
              <a:off x="6870414" y="1976240"/>
              <a:ext cx="3619498" cy="1726515"/>
              <a:chOff x="7167129" y="3064433"/>
              <a:chExt cx="3705003" cy="2202840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7167129" y="3064433"/>
                <a:ext cx="3705003" cy="2202840"/>
                <a:chOff x="7607504" y="4133084"/>
                <a:chExt cx="3705003" cy="2202840"/>
              </a:xfrm>
            </p:grpSpPr>
            <p:sp>
              <p:nvSpPr>
                <p:cNvPr id="121" name="TextBox 120"/>
                <p:cNvSpPr txBox="1"/>
                <p:nvPr/>
              </p:nvSpPr>
              <p:spPr>
                <a:xfrm>
                  <a:off x="7910544" y="5226195"/>
                  <a:ext cx="747657" cy="353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/>
                    <a:t>0.86</a:t>
                  </a:r>
                  <a:endParaRPr lang="ko-KR" altLang="en-US" sz="1200" b="1" dirty="0"/>
                </a:p>
              </p:txBody>
            </p:sp>
            <p:grpSp>
              <p:nvGrpSpPr>
                <p:cNvPr id="122" name="그룹 121"/>
                <p:cNvGrpSpPr/>
                <p:nvPr/>
              </p:nvGrpSpPr>
              <p:grpSpPr>
                <a:xfrm>
                  <a:off x="7607504" y="4133084"/>
                  <a:ext cx="3705003" cy="2202840"/>
                  <a:chOff x="6503503" y="2863772"/>
                  <a:chExt cx="3705003" cy="2202840"/>
                </a:xfrm>
              </p:grpSpPr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6795051" y="4345331"/>
                    <a:ext cx="610869" cy="359041"/>
                  </a:xfrm>
                  <a:prstGeom prst="rect">
                    <a:avLst/>
                  </a:prstGeom>
                  <a:solidFill>
                    <a:srgbClr val="ADD8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grpSp>
                <p:nvGrpSpPr>
                  <p:cNvPr id="124" name="그룹 123"/>
                  <p:cNvGrpSpPr/>
                  <p:nvPr/>
                </p:nvGrpSpPr>
                <p:grpSpPr>
                  <a:xfrm>
                    <a:off x="6503503" y="2863772"/>
                    <a:ext cx="3705003" cy="2202840"/>
                    <a:chOff x="6250980" y="2776543"/>
                    <a:chExt cx="3705003" cy="2202840"/>
                  </a:xfrm>
                </p:grpSpPr>
                <p:sp>
                  <p:nvSpPr>
                    <p:cNvPr id="125" name="Google Shape;82;p15"/>
                    <p:cNvSpPr txBox="1"/>
                    <p:nvPr/>
                  </p:nvSpPr>
                  <p:spPr>
                    <a:xfrm>
                      <a:off x="6452030" y="2821893"/>
                      <a:ext cx="1206870" cy="362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단위: </a:t>
                      </a:r>
                      <a:r>
                        <a:rPr lang="en-US" altLang="ko-KR" sz="12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%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p:txBody>
                </p:sp>
                <p:grpSp>
                  <p:nvGrpSpPr>
                    <p:cNvPr id="126" name="그룹 125"/>
                    <p:cNvGrpSpPr/>
                    <p:nvPr/>
                  </p:nvGrpSpPr>
                  <p:grpSpPr>
                    <a:xfrm>
                      <a:off x="6250980" y="2776543"/>
                      <a:ext cx="3705003" cy="2202840"/>
                      <a:chOff x="2034283" y="4128061"/>
                      <a:chExt cx="3705003" cy="2202840"/>
                    </a:xfrm>
                  </p:grpSpPr>
                  <p:sp>
                    <p:nvSpPr>
                      <p:cNvPr id="127" name="직사각형 126"/>
                      <p:cNvSpPr/>
                      <p:nvPr/>
                    </p:nvSpPr>
                    <p:spPr>
                      <a:xfrm>
                        <a:off x="3552098" y="4980333"/>
                        <a:ext cx="610869" cy="962825"/>
                      </a:xfrm>
                      <a:prstGeom prst="rect">
                        <a:avLst/>
                      </a:prstGeom>
                      <a:solidFill>
                        <a:srgbClr val="95B9F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sp>
                    <p:nvSpPr>
                      <p:cNvPr id="128" name="직사각형 127"/>
                      <p:cNvSpPr/>
                      <p:nvPr/>
                    </p:nvSpPr>
                    <p:spPr>
                      <a:xfrm>
                        <a:off x="4773004" y="4432521"/>
                        <a:ext cx="610869" cy="1500361"/>
                      </a:xfrm>
                      <a:prstGeom prst="rect">
                        <a:avLst/>
                      </a:prstGeom>
                      <a:solidFill>
                        <a:srgbClr val="00588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/>
                      </a:p>
                    </p:txBody>
                  </p:sp>
                  <p:cxnSp>
                    <p:nvCxnSpPr>
                      <p:cNvPr id="129" name="직선 연결선 128"/>
                      <p:cNvCxnSpPr/>
                      <p:nvPr/>
                    </p:nvCxnSpPr>
                    <p:spPr>
                      <a:xfrm flipV="1">
                        <a:off x="2034283" y="5940049"/>
                        <a:ext cx="3705003" cy="32332"/>
                      </a:xfrm>
                      <a:prstGeom prst="line">
                        <a:avLst/>
                      </a:prstGeom>
                      <a:ln w="254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TextBox 129"/>
                      <p:cNvSpPr txBox="1"/>
                      <p:nvPr/>
                    </p:nvSpPr>
                    <p:spPr>
                      <a:xfrm>
                        <a:off x="2237314" y="5977481"/>
                        <a:ext cx="987016" cy="3534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dirty="0" smtClean="0"/>
                          <a:t>2016</a:t>
                        </a:r>
                        <a:r>
                          <a:rPr lang="ko-KR" altLang="en-US" sz="1200" dirty="0" smtClean="0"/>
                          <a:t>년</a:t>
                        </a:r>
                        <a:endParaRPr lang="ko-KR" altLang="en-US" sz="1200" dirty="0"/>
                      </a:p>
                    </p:txBody>
                  </p:sp>
                  <p:sp>
                    <p:nvSpPr>
                      <p:cNvPr id="131" name="TextBox 130"/>
                      <p:cNvSpPr txBox="1"/>
                      <p:nvPr/>
                    </p:nvSpPr>
                    <p:spPr>
                      <a:xfrm>
                        <a:off x="4693235" y="5924454"/>
                        <a:ext cx="1045953" cy="3534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dirty="0" smtClean="0"/>
                          <a:t>2018</a:t>
                        </a:r>
                        <a:r>
                          <a:rPr lang="ko-KR" altLang="en-US" sz="1200" dirty="0" smtClean="0"/>
                          <a:t>년</a:t>
                        </a:r>
                        <a:endParaRPr lang="ko-KR" altLang="en-US" sz="1200" dirty="0"/>
                      </a:p>
                    </p:txBody>
                  </p:sp>
                  <p:sp>
                    <p:nvSpPr>
                      <p:cNvPr id="132" name="TextBox 131"/>
                      <p:cNvSpPr txBox="1"/>
                      <p:nvPr/>
                    </p:nvSpPr>
                    <p:spPr>
                      <a:xfrm>
                        <a:off x="3442202" y="5968419"/>
                        <a:ext cx="1056828" cy="3534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dirty="0" smtClean="0"/>
                          <a:t>2017</a:t>
                        </a:r>
                        <a:r>
                          <a:rPr lang="ko-KR" altLang="en-US" sz="1200" dirty="0" smtClean="0"/>
                          <a:t>년</a:t>
                        </a:r>
                        <a:endParaRPr lang="ko-KR" altLang="en-US" sz="1200" dirty="0"/>
                      </a:p>
                    </p:txBody>
                  </p:sp>
                  <p:sp>
                    <p:nvSpPr>
                      <p:cNvPr id="133" name="TextBox 132"/>
                      <p:cNvSpPr txBox="1"/>
                      <p:nvPr/>
                    </p:nvSpPr>
                    <p:spPr>
                      <a:xfrm>
                        <a:off x="3593054" y="4666719"/>
                        <a:ext cx="921857" cy="3534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 dirty="0" smtClean="0"/>
                          <a:t>9.7</a:t>
                        </a:r>
                        <a:endParaRPr lang="ko-KR" altLang="en-US" sz="1200" b="1" dirty="0"/>
                      </a:p>
                    </p:txBody>
                  </p:sp>
                  <p:sp>
                    <p:nvSpPr>
                      <p:cNvPr id="134" name="TextBox 133"/>
                      <p:cNvSpPr txBox="1"/>
                      <p:nvPr/>
                    </p:nvSpPr>
                    <p:spPr>
                      <a:xfrm>
                        <a:off x="4817331" y="4128061"/>
                        <a:ext cx="921857" cy="3534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ko-KR" sz="1200" b="1" dirty="0" smtClean="0"/>
                          <a:t>25</a:t>
                        </a:r>
                        <a:endParaRPr lang="ko-KR" altLang="en-US" sz="1200" b="1" dirty="0"/>
                      </a:p>
                    </p:txBody>
                  </p:sp>
                </p:grpSp>
              </p:grpSp>
            </p:grpSp>
          </p:grpSp>
          <p:cxnSp>
            <p:nvCxnSpPr>
              <p:cNvPr id="120" name="직선 화살표 연결선 119"/>
              <p:cNvCxnSpPr/>
              <p:nvPr/>
            </p:nvCxnSpPr>
            <p:spPr>
              <a:xfrm flipV="1">
                <a:off x="7843997" y="3617567"/>
                <a:ext cx="2350327" cy="1102737"/>
              </a:xfrm>
              <a:prstGeom prst="straightConnector1">
                <a:avLst/>
              </a:prstGeom>
              <a:ln w="76200">
                <a:solidFill>
                  <a:srgbClr val="FF9900"/>
                </a:solidFill>
                <a:prstDash val="sysDash"/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10209949" y="3408048"/>
              <a:ext cx="16245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ea typeface="Nanum Gothic" panose="020B0600000101010101"/>
                </a:rPr>
                <a:t>(</a:t>
              </a:r>
              <a:r>
                <a:rPr lang="ko-KR" altLang="en-US" sz="1100" dirty="0" smtClean="0">
                  <a:ea typeface="Nanum Gothic" panose="020B0600000101010101"/>
                </a:rPr>
                <a:t>한국무역협회</a:t>
              </a:r>
              <a:r>
                <a:rPr lang="en-US" altLang="ko-KR" sz="1100" dirty="0" smtClean="0">
                  <a:ea typeface="Nanum Gothic" panose="020B0600000101010101"/>
                </a:rPr>
                <a:t>,</a:t>
              </a:r>
              <a:r>
                <a:rPr lang="ko-KR" altLang="en-US" sz="1100" dirty="0" smtClean="0">
                  <a:ea typeface="Nanum Gothic" panose="020B0600000101010101"/>
                </a:rPr>
                <a:t> </a:t>
              </a:r>
              <a:r>
                <a:rPr lang="en-US" altLang="ko-KR" sz="1100" dirty="0" smtClean="0">
                  <a:ea typeface="Nanum Gothic" panose="020B0600000101010101"/>
                </a:rPr>
                <a:t>2018)</a:t>
              </a:r>
              <a:endParaRPr lang="ko-KR" altLang="en-US" sz="1100" dirty="0">
                <a:ea typeface="Nanum Gothic" panose="020B0600000101010101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981866" y="6133052"/>
            <a:ext cx="8445954" cy="607644"/>
            <a:chOff x="3469461" y="6123879"/>
            <a:chExt cx="8445954" cy="607644"/>
          </a:xfrm>
        </p:grpSpPr>
        <p:sp>
          <p:nvSpPr>
            <p:cNvPr id="135" name="직사각형 134"/>
            <p:cNvSpPr/>
            <p:nvPr/>
          </p:nvSpPr>
          <p:spPr>
            <a:xfrm>
              <a:off x="3469461" y="6342644"/>
              <a:ext cx="8445954" cy="388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0000FF"/>
                  </a:solidFill>
                  <a:latin typeface="Nanum Gothic" panose="020B0600000101010101"/>
                </a:rPr>
                <a:t>“</a:t>
              </a:r>
              <a:r>
                <a:rPr lang="ko-KR" altLang="en-US" b="1" dirty="0" smtClean="0">
                  <a:solidFill>
                    <a:srgbClr val="0000FF"/>
                  </a:solidFill>
                  <a:latin typeface="Nanum Gothic" panose="020B0600000101010101"/>
                </a:rPr>
                <a:t>와인 시장 진입을 위한 새로운 비즈니스 모델</a:t>
              </a:r>
              <a:r>
                <a:rPr lang="en-US" altLang="ko-KR" b="1" dirty="0" smtClean="0">
                  <a:solidFill>
                    <a:srgbClr val="0000FF"/>
                  </a:solidFill>
                  <a:latin typeface="Nanum Gothic" panose="020B0600000101010101"/>
                </a:rPr>
                <a:t> </a:t>
              </a:r>
              <a:r>
                <a:rPr lang="ko-KR" altLang="en-US" b="1" dirty="0" smtClean="0">
                  <a:solidFill>
                    <a:srgbClr val="0000FF"/>
                  </a:solidFill>
                  <a:latin typeface="Nanum Gothic" panose="020B0600000101010101"/>
                </a:rPr>
                <a:t>개발 필요</a:t>
              </a:r>
              <a:r>
                <a:rPr lang="en-US" altLang="ko-KR" b="1" dirty="0" smtClean="0">
                  <a:solidFill>
                    <a:srgbClr val="0000FF"/>
                  </a:solidFill>
                  <a:latin typeface="Nanum Gothic" panose="020B0600000101010101"/>
                </a:rPr>
                <a:t>”</a:t>
              </a:r>
              <a:endParaRPr lang="ko-KR" altLang="en-US" b="1" dirty="0">
                <a:solidFill>
                  <a:srgbClr val="0000FF"/>
                </a:solidFill>
                <a:latin typeface="Nanum Gothic" panose="020B0600000101010101"/>
              </a:endParaRPr>
            </a:p>
          </p:txBody>
        </p:sp>
        <p:sp>
          <p:nvSpPr>
            <p:cNvPr id="4" name="순서도: 병합 3"/>
            <p:cNvSpPr/>
            <p:nvPr/>
          </p:nvSpPr>
          <p:spPr>
            <a:xfrm>
              <a:off x="6821099" y="6123879"/>
              <a:ext cx="1425593" cy="218765"/>
            </a:xfrm>
            <a:prstGeom prst="flowChartMer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5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4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7" name="Shape 205"/>
          <p:cNvSpPr/>
          <p:nvPr/>
        </p:nvSpPr>
        <p:spPr>
          <a:xfrm>
            <a:off x="336206" y="1012869"/>
            <a:ext cx="3600000" cy="4862216"/>
          </a:xfrm>
          <a:prstGeom prst="roundRect">
            <a:avLst>
              <a:gd name="adj" fmla="val 0"/>
            </a:avLst>
          </a:prstGeom>
          <a:noFill/>
          <a:ln w="63500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212"/>
          <p:cNvSpPr/>
          <p:nvPr/>
        </p:nvSpPr>
        <p:spPr>
          <a:xfrm>
            <a:off x="336206" y="1012870"/>
            <a:ext cx="3600000" cy="840518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63500" cap="flat">
            <a:solidFill>
              <a:srgbClr val="FFCCCC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600" b="1" dirty="0" err="1" smtClean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고평가된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와인 선별 기준이 없어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타사 대비 와인 수입 원가 높음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7676" y="2002053"/>
            <a:ext cx="3587371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ea typeface="Nanum Gothic" panose="020B0600000101010101"/>
              </a:rPr>
              <a:t>- </a:t>
            </a:r>
            <a:r>
              <a:rPr lang="ko-KR" altLang="en-US" sz="1300" b="1" dirty="0" smtClean="0">
                <a:ea typeface="Nanum Gothic" panose="020B0600000101010101"/>
              </a:rPr>
              <a:t>자사 </a:t>
            </a:r>
            <a:r>
              <a:rPr lang="ko-KR" altLang="en-US" sz="1300" b="1" dirty="0">
                <a:ea typeface="Nanum Gothic" panose="020B0600000101010101"/>
              </a:rPr>
              <a:t>와인 품질 검증 모델 </a:t>
            </a:r>
            <a:r>
              <a:rPr lang="ko-KR" altLang="en-US" sz="1300" b="1" dirty="0" smtClean="0">
                <a:ea typeface="Nanum Gothic" panose="020B0600000101010101"/>
              </a:rPr>
              <a:t>미비</a:t>
            </a:r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ko-KR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en-US" altLang="ko-KR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200" dirty="0" smtClean="0">
                <a:ea typeface="Nanum Gothic" panose="020B0600000101010101"/>
              </a:rPr>
              <a:t>기존 </a:t>
            </a:r>
            <a:r>
              <a:rPr lang="ko-KR" altLang="en-US" sz="1200" dirty="0" err="1">
                <a:ea typeface="Nanum Gothic" panose="020B0600000101010101"/>
              </a:rPr>
              <a:t>수입와인</a:t>
            </a:r>
            <a:r>
              <a:rPr lang="ko-KR" altLang="en-US" sz="1200" dirty="0">
                <a:ea typeface="Nanum Gothic" panose="020B0600000101010101"/>
              </a:rPr>
              <a:t> 성분 분석 의뢰 및 </a:t>
            </a:r>
            <a:endParaRPr lang="en-US" altLang="ko-KR" sz="1200" dirty="0" smtClean="0">
              <a:ea typeface="Nanum Gothic" panose="020B0600000101010101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200" dirty="0" smtClean="0">
                <a:ea typeface="Nanum Gothic" panose="020B0600000101010101"/>
              </a:rPr>
              <a:t>검증 </a:t>
            </a:r>
            <a:r>
              <a:rPr lang="ko-KR" altLang="en-US" sz="1200" dirty="0">
                <a:ea typeface="Nanum Gothic" panose="020B0600000101010101"/>
              </a:rPr>
              <a:t>모델 생성 통해 와인 포트폴리오 전략적 재정비 방안 </a:t>
            </a:r>
            <a:r>
              <a:rPr lang="ko-KR" altLang="en-US" sz="1200" dirty="0" smtClean="0">
                <a:ea typeface="Nanum Gothic" panose="020B0600000101010101"/>
              </a:rPr>
              <a:t>구상</a:t>
            </a:r>
            <a:endParaRPr lang="en-US" altLang="ko-KR" sz="1200" dirty="0" smtClean="0">
              <a:ea typeface="Nanum Gothic" panose="020B0600000101010101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400"/>
            </a:pPr>
            <a:endParaRPr lang="en-US" altLang="ko-KR" sz="900" dirty="0" smtClean="0">
              <a:ea typeface="Nanum Gothic" panose="020B0600000101010101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-KR" sz="12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</a:t>
            </a:r>
            <a:r>
              <a:rPr lang="ko-KR" altLang="en-US" sz="12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 정량적 지표 부재</a:t>
            </a:r>
            <a:endParaRPr lang="en-US" altLang="ko-KR" sz="1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원산지 와인 품질 등급에 대한 자사 검증 </a:t>
            </a:r>
            <a:endParaRPr lang="en-US" altLang="ko-KR" sz="1200" dirty="0" smtClean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</a:t>
            </a: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부재</a:t>
            </a:r>
            <a:r>
              <a:rPr lang="en-US" alt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원가 절감 </a:t>
            </a:r>
            <a:r>
              <a:rPr lang="ko-KR" altLang="en-US" sz="1200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방안 모색 필요</a:t>
            </a:r>
            <a:endParaRPr lang="ko-KR" altLang="en-US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400"/>
            </a:pPr>
            <a:endParaRPr lang="en-US" altLang="ko-KR" sz="1200" dirty="0">
              <a:ea typeface="Nanum Gothic" panose="020B0600000101010101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endParaRPr lang="ko-KR" altLang="en-US" sz="13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257365" y="695117"/>
            <a:ext cx="2066943" cy="360000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Nanum Gothic" panose="020B0600000101010101"/>
              </a:rPr>
              <a:t>고평가된</a:t>
            </a:r>
            <a:r>
              <a:rPr lang="ko-KR" altLang="en-US" sz="1600" b="1" dirty="0" smtClean="0">
                <a:solidFill>
                  <a:schemeClr val="tx1"/>
                </a:solidFill>
                <a:latin typeface="Nanum Gothic" panose="020B0600000101010101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Nanum Gothic" panose="020B0600000101010101"/>
              </a:rPr>
              <a:t>와인 등급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73557" y="1981988"/>
            <a:ext cx="3601067" cy="7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en-US" altLang="ko-KR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altLang="en-US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주류시장</a:t>
            </a:r>
            <a:r>
              <a:rPr lang="en-US" altLang="ko-KR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-KR" altLang="en-US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개인 다양성을 </a:t>
            </a:r>
            <a:r>
              <a:rPr lang="ko-KR" altLang="en-US" sz="1300" b="1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추구하는 </a:t>
            </a:r>
            <a:r>
              <a:rPr lang="en-US" altLang="ko-KR" sz="13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Trend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300" dirty="0">
                <a:solidFill>
                  <a:prstClr val="black"/>
                </a:solidFill>
                <a:latin typeface="맑은 고딕" panose="020B0503020000020004" pitchFamily="50" charset="-127"/>
                <a:cs typeface="Nanum Gothic"/>
                <a:sym typeface="Nanum Gothic"/>
              </a:rPr>
              <a:t>→ </a:t>
            </a:r>
            <a:r>
              <a:rPr lang="ko-KR" altLang="en-US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와인의 선택 다양성은 타 주류 대비 </a:t>
            </a:r>
            <a:r>
              <a:rPr lang="ko-KR" altLang="en-US" sz="1300" dirty="0" err="1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장점임</a:t>
            </a:r>
            <a:r>
              <a:rPr lang="en-US" altLang="ko-KR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.</a:t>
            </a:r>
          </a:p>
          <a:p>
            <a:pPr marL="85725" indent="-85725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  하지만</a:t>
            </a:r>
            <a:r>
              <a:rPr lang="en-US" altLang="ko-KR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, </a:t>
            </a:r>
            <a:r>
              <a:rPr lang="ko-KR" altLang="en-US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와인 초급자</a:t>
            </a:r>
            <a:r>
              <a:rPr lang="ko-KR" altLang="en-US" sz="1300" dirty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들에게는 </a:t>
            </a:r>
            <a:r>
              <a:rPr lang="ko-KR" altLang="en-US" sz="1300" dirty="0" smtClean="0">
                <a:solidFill>
                  <a:srgbClr val="000000"/>
                </a:solidFill>
                <a:latin typeface="Nanum Gothic"/>
                <a:ea typeface="Nanum Gothic"/>
                <a:sym typeface="Nanum Gothic"/>
              </a:rPr>
              <a:t>선택이 어려움</a:t>
            </a:r>
            <a:endParaRPr lang="ko-KR" altLang="en-US" sz="1200" dirty="0">
              <a:ea typeface="Nanum Gothic" panose="020B0600000101010101"/>
            </a:endParaRPr>
          </a:p>
        </p:txBody>
      </p:sp>
      <p:sp>
        <p:nvSpPr>
          <p:cNvPr id="22" name="Shape 205"/>
          <p:cNvSpPr/>
          <p:nvPr/>
        </p:nvSpPr>
        <p:spPr>
          <a:xfrm>
            <a:off x="4296000" y="1012868"/>
            <a:ext cx="3678624" cy="4862217"/>
          </a:xfrm>
          <a:prstGeom prst="roundRect">
            <a:avLst>
              <a:gd name="adj" fmla="val 0"/>
            </a:avLst>
          </a:prstGeom>
          <a:noFill/>
          <a:ln w="63500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212"/>
          <p:cNvSpPr/>
          <p:nvPr/>
        </p:nvSpPr>
        <p:spPr>
          <a:xfrm>
            <a:off x="4296000" y="1012870"/>
            <a:ext cx="3678624" cy="840518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63500" cap="flat">
            <a:solidFill>
              <a:srgbClr val="FFCCCC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구매 고객은 다양한 와인 중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선택하는 어려움을 겪고 있음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</p:txBody>
      </p:sp>
      <p:sp>
        <p:nvSpPr>
          <p:cNvPr id="31" name="대각선 방향의 모서리가 둥근 사각형 30"/>
          <p:cNvSpPr/>
          <p:nvPr/>
        </p:nvSpPr>
        <p:spPr>
          <a:xfrm>
            <a:off x="4173335" y="703663"/>
            <a:ext cx="2066943" cy="360000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Nanum Gothic" panose="020B0600000101010101"/>
              </a:rPr>
              <a:t>와인 선택의 어려움</a:t>
            </a:r>
            <a:endParaRPr lang="ko-KR" altLang="en-US" sz="1600" b="1" dirty="0">
              <a:solidFill>
                <a:schemeClr val="tx1"/>
              </a:solidFill>
              <a:latin typeface="Nanum Gothic" panose="020B0600000101010101"/>
            </a:endParaRPr>
          </a:p>
        </p:txBody>
      </p:sp>
      <p:sp>
        <p:nvSpPr>
          <p:cNvPr id="27" name="Shape 205"/>
          <p:cNvSpPr/>
          <p:nvPr/>
        </p:nvSpPr>
        <p:spPr>
          <a:xfrm>
            <a:off x="8372049" y="1012869"/>
            <a:ext cx="3702560" cy="4862216"/>
          </a:xfrm>
          <a:prstGeom prst="roundRect">
            <a:avLst>
              <a:gd name="adj" fmla="val 0"/>
            </a:avLst>
          </a:prstGeom>
          <a:noFill/>
          <a:ln w="63500" cap="flat">
            <a:solidFill>
              <a:srgbClr val="DCDEE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 212"/>
          <p:cNvSpPr/>
          <p:nvPr/>
        </p:nvSpPr>
        <p:spPr>
          <a:xfrm>
            <a:off x="8372049" y="1012870"/>
            <a:ext cx="3702560" cy="840518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63500" cap="flat">
            <a:solidFill>
              <a:srgbClr val="FFCCCC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예상 판매량 예측 어려움으로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a typeface="Nanum Gothic" panose="020B0600000101010101"/>
              </a:rPr>
              <a:t>재고 관리 비효율 발생 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a typeface="Nanum Gothic" panose="020B0600000101010101"/>
            </a:endParaRPr>
          </a:p>
        </p:txBody>
      </p:sp>
      <p:sp>
        <p:nvSpPr>
          <p:cNvPr id="32" name="대각선 방향의 모서리가 둥근 사각형 31"/>
          <p:cNvSpPr/>
          <p:nvPr/>
        </p:nvSpPr>
        <p:spPr>
          <a:xfrm>
            <a:off x="8268422" y="703663"/>
            <a:ext cx="2066943" cy="360000"/>
          </a:xfrm>
          <a:prstGeom prst="round2Diag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anum Gothic" panose="020B0600000101010101"/>
              </a:rPr>
              <a:t>와인 사업 초기 단계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70982" y="2011682"/>
            <a:ext cx="3600000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lvl="0"/>
            <a:r>
              <a:rPr lang="en-US" altLang="ko-KR" sz="1300" b="1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- </a:t>
            </a:r>
            <a:r>
              <a:rPr lang="ko-KR" altLang="en-US" sz="1300" b="1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재고관리에서의 </a:t>
            </a:r>
            <a:r>
              <a:rPr lang="ko-KR" altLang="en-US" sz="1300" b="1" dirty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손실액 </a:t>
            </a:r>
            <a:r>
              <a:rPr lang="ko-KR" altLang="en-US" sz="1300" b="1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발생</a:t>
            </a:r>
            <a:endParaRPr lang="en-US" altLang="ko-KR" sz="1300" b="1" dirty="0">
              <a:solidFill>
                <a:prstClr val="black"/>
              </a:solidFill>
              <a:latin typeface="Nanum Gothic" panose="020B0600000101010101"/>
              <a:ea typeface="Nanum Gothic" panose="020B0600000101010101"/>
              <a:cs typeface="Nanum Gothic"/>
              <a:sym typeface="Nanum Gothic"/>
            </a:endParaRPr>
          </a:p>
          <a:p>
            <a:pPr marL="179388" lvl="0"/>
            <a:r>
              <a:rPr lang="ko-KR" altLang="en-US" sz="13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→</a:t>
            </a:r>
            <a:r>
              <a:rPr lang="ko-KR" altLang="en-US" sz="1300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재고가 </a:t>
            </a:r>
            <a:r>
              <a:rPr lang="ko-KR" altLang="en-US" sz="1300" dirty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부족하여 판매를 못하는 </a:t>
            </a:r>
            <a:r>
              <a:rPr lang="ko-KR" altLang="en-US" sz="1300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경우</a:t>
            </a:r>
            <a:r>
              <a:rPr lang="en-US" altLang="ko-KR" sz="1300" dirty="0" smtClean="0">
                <a:solidFill>
                  <a:prstClr val="black"/>
                </a:solidFill>
                <a:latin typeface="Nanum Gothic" panose="020B0600000101010101"/>
                <a:ea typeface="Nanum Gothic" panose="020B0600000101010101"/>
                <a:cs typeface="Nanum Gothic"/>
                <a:sym typeface="Nanum Gothic"/>
              </a:rPr>
              <a:t>,</a:t>
            </a:r>
          </a:p>
          <a:p>
            <a:pPr marL="179388" lvl="0"/>
            <a:r>
              <a:rPr lang="ko-KR" altLang="en-US" sz="1300" dirty="0" smtClean="0">
                <a:solidFill>
                  <a:prstClr val="black"/>
                </a:solidFill>
                <a:latin typeface="Nanum Gothic" panose="020B0600000101010101"/>
                <a:ea typeface="Nanum Gothic"/>
                <a:cs typeface="Nanum Gothic"/>
                <a:sym typeface="Nanum Gothic"/>
              </a:rPr>
              <a:t>재고가 남아 관리가 어려운 상황이 발생</a:t>
            </a:r>
            <a:endParaRPr lang="en-US" altLang="ko-KR" sz="1300" dirty="0" smtClean="0">
              <a:solidFill>
                <a:prstClr val="black"/>
              </a:solidFill>
              <a:latin typeface="Nanum Gothic" panose="020B0600000101010101"/>
              <a:ea typeface="Nanum Gothic"/>
              <a:cs typeface="Nanum Gothic"/>
              <a:sym typeface="Nanum Gothic"/>
            </a:endParaRPr>
          </a:p>
          <a:p>
            <a:pPr marL="179388" lvl="0"/>
            <a:endParaRPr lang="en-US" altLang="ko-KR" sz="1300" dirty="0">
              <a:solidFill>
                <a:prstClr val="black"/>
              </a:solidFill>
              <a:latin typeface="Nanum Gothic" panose="020B0600000101010101"/>
              <a:ea typeface="Nanum Gothic"/>
              <a:cs typeface="Nanum Gothic"/>
              <a:sym typeface="Nanum Gothic"/>
            </a:endParaRPr>
          </a:p>
          <a:p>
            <a:pPr marL="350838" indent="-171450">
              <a:lnSpc>
                <a:spcPct val="115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u"/>
            </a:pPr>
            <a:r>
              <a:rPr lang="ko-KR" altLang="en-US" sz="12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시장 측면</a:t>
            </a:r>
            <a:endParaRPr lang="en-US" altLang="ko-KR" sz="1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79388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국내 주류 시장</a:t>
            </a:r>
            <a:r>
              <a:rPr lang="en-US" altLang="ko-KR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시장 초기 성장 단계</a:t>
            </a:r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79388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와인의 대중화가 아직 이루어지지 않음</a:t>
            </a:r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79388" lvl="0">
              <a:lnSpc>
                <a:spcPct val="115000"/>
              </a:lnSpc>
              <a:buClr>
                <a:srgbClr val="000000"/>
              </a:buClr>
              <a:buSzPts val="1400"/>
            </a:pPr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350838" lvl="0" indent="-171450">
              <a:lnSpc>
                <a:spcPct val="115000"/>
              </a:lnSpc>
              <a:buClr>
                <a:srgbClr val="000000"/>
              </a:buClr>
              <a:buSzPts val="1400"/>
              <a:buFont typeface="Wingdings" panose="05000000000000000000" pitchFamily="2" charset="2"/>
              <a:buChar char="u"/>
            </a:pPr>
            <a:r>
              <a:rPr lang="ko-KR" altLang="en-US" sz="1200" b="1" dirty="0" smtClean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회사 측면</a:t>
            </a:r>
            <a:endParaRPr lang="en-US" altLang="ko-KR" sz="1200" b="1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79388">
              <a:lnSpc>
                <a:spcPct val="115000"/>
              </a:lnSpc>
              <a:buClr>
                <a:srgbClr val="000000"/>
              </a:buClr>
              <a:buSzPts val="1400"/>
            </a:pPr>
            <a:r>
              <a:rPr lang="ko-KR" altLang="en-US" sz="1200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자사 와인 시장 진입 초기 단계로 와인 상품에 대한 정보 부족</a:t>
            </a:r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lvl="0"/>
            <a:endParaRPr lang="en-US" altLang="ko-KR" sz="1200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" name="Shape 212">
            <a:extLst>
              <a:ext uri="{FF2B5EF4-FFF2-40B4-BE49-F238E27FC236}">
                <a16:creationId xmlns:a16="http://schemas.microsoft.com/office/drawing/2014/main" id="{9B01C5BC-92BB-7F4D-9F93-7FF9193F8F82}"/>
              </a:ext>
            </a:extLst>
          </p:cNvPr>
          <p:cNvSpPr/>
          <p:nvPr/>
        </p:nvSpPr>
        <p:spPr>
          <a:xfrm>
            <a:off x="336205" y="4988973"/>
            <a:ext cx="3599999" cy="839918"/>
          </a:xfrm>
          <a:prstGeom prst="roundRect">
            <a:avLst>
              <a:gd name="adj" fmla="val 0"/>
            </a:avLst>
          </a:prstGeom>
          <a:solidFill>
            <a:srgbClr val="ACD6FF"/>
          </a:solidFill>
          <a:ln w="63500" cap="flat">
            <a:solidFill>
              <a:srgbClr val="ACD6F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400" b="1" spc="-150" dirty="0" smtClean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자체 </a:t>
            </a:r>
            <a:r>
              <a:rPr lang="ko-KR" altLang="en-US" sz="1400" b="1" spc="-150" dirty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와인 품질 검증 </a:t>
            </a:r>
            <a:r>
              <a:rPr lang="ko-KR" altLang="en-US" sz="1400" b="1" spc="-150" dirty="0" smtClean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모델 생성</a:t>
            </a:r>
            <a:endParaRPr lang="en-US" altLang="ko-KR" sz="1400" b="1" spc="-150" dirty="0">
              <a:solidFill>
                <a:schemeClr val="bg2">
                  <a:lumMod val="2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500" b="1" spc="-150" dirty="0">
                <a:solidFill>
                  <a:srgbClr val="002060"/>
                </a:solidFill>
                <a:ea typeface="Nanum Gothic" panose="020B0600000101010101"/>
              </a:rPr>
              <a:t>→</a:t>
            </a:r>
            <a:r>
              <a:rPr lang="ko-KR" altLang="en-US" sz="1500" b="1" spc="-300" dirty="0">
                <a:solidFill>
                  <a:srgbClr val="002060"/>
                </a:solidFill>
                <a:ea typeface="Nanum Gothic" panose="020B0600000101010101"/>
              </a:rPr>
              <a:t> </a:t>
            </a:r>
            <a:r>
              <a:rPr lang="ko-KR" altLang="en-US" sz="1500" b="1" spc="-300" dirty="0" smtClean="0">
                <a:solidFill>
                  <a:srgbClr val="002060"/>
                </a:solidFill>
                <a:ea typeface="Nanum Gothic" panose="020B0600000101010101"/>
              </a:rPr>
              <a:t>고 평가된 와인 </a:t>
            </a:r>
            <a:r>
              <a:rPr lang="ko-KR" altLang="en-US" sz="1500" b="1" spc="-300" dirty="0">
                <a:solidFill>
                  <a:srgbClr val="002060"/>
                </a:solidFill>
                <a:ea typeface="Nanum Gothic" panose="020B0600000101010101"/>
              </a:rPr>
              <a:t>수입으로 인한 손실액 </a:t>
            </a:r>
            <a:r>
              <a:rPr lang="ko-KR" altLang="en-US" sz="1500" b="1" spc="-300" dirty="0" smtClean="0">
                <a:solidFill>
                  <a:srgbClr val="002060"/>
                </a:solidFill>
                <a:ea typeface="Nanum Gothic" panose="020B0600000101010101"/>
              </a:rPr>
              <a:t>감소</a:t>
            </a:r>
            <a:r>
              <a:rPr lang="ko-KR" altLang="en-US" sz="1500" b="1" spc="-30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500" b="1" spc="-300" dirty="0">
              <a:solidFill>
                <a:srgbClr val="002060"/>
              </a:solidFill>
              <a:ea typeface="Nanum Gothic" panose="020B0600000101010101"/>
            </a:endParaRPr>
          </a:p>
        </p:txBody>
      </p:sp>
      <p:sp>
        <p:nvSpPr>
          <p:cNvPr id="33" name="Shape 212">
            <a:extLst>
              <a:ext uri="{FF2B5EF4-FFF2-40B4-BE49-F238E27FC236}">
                <a16:creationId xmlns:a16="http://schemas.microsoft.com/office/drawing/2014/main" id="{9C8E35E3-0618-1E43-9949-07F15DABE0A0}"/>
              </a:ext>
            </a:extLst>
          </p:cNvPr>
          <p:cNvSpPr/>
          <p:nvPr/>
        </p:nvSpPr>
        <p:spPr>
          <a:xfrm>
            <a:off x="8423329" y="4961024"/>
            <a:ext cx="3600000" cy="839919"/>
          </a:xfrm>
          <a:prstGeom prst="roundRect">
            <a:avLst>
              <a:gd name="adj" fmla="val 0"/>
            </a:avLst>
          </a:prstGeom>
          <a:solidFill>
            <a:srgbClr val="579BE4"/>
          </a:solidFill>
          <a:ln w="63500" cap="flat">
            <a:solidFill>
              <a:srgbClr val="579BE4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12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월 매출액을 예측 모델 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500" b="1" dirty="0">
                <a:solidFill>
                  <a:srgbClr val="002060"/>
                </a:solidFill>
                <a:ea typeface="Nanum Gothic" panose="020B0600000101010101"/>
              </a:rPr>
              <a:t>→ 재고 관리로 인한 손실액 </a:t>
            </a:r>
            <a:r>
              <a:rPr lang="ko-KR" altLang="en-US" sz="1500" b="1" dirty="0" smtClean="0">
                <a:solidFill>
                  <a:srgbClr val="002060"/>
                </a:solidFill>
                <a:ea typeface="Nanum Gothic" panose="020B0600000101010101"/>
              </a:rPr>
              <a:t>감소</a:t>
            </a:r>
            <a:r>
              <a:rPr lang="ko-KR" altLang="en-US" sz="15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500" b="1" dirty="0">
              <a:solidFill>
                <a:srgbClr val="002060"/>
              </a:solidFill>
              <a:ea typeface="Nanum Gothic" panose="020B0600000101010101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C998A1-20AC-044B-B832-8DAD1C044D5F}"/>
              </a:ext>
            </a:extLst>
          </p:cNvPr>
          <p:cNvGrpSpPr/>
          <p:nvPr/>
        </p:nvGrpSpPr>
        <p:grpSpPr>
          <a:xfrm>
            <a:off x="493103" y="3711260"/>
            <a:ext cx="1173436" cy="1138087"/>
            <a:chOff x="117400" y="5016250"/>
            <a:chExt cx="1173436" cy="1138087"/>
          </a:xfrm>
        </p:grpSpPr>
        <p:pic>
          <p:nvPicPr>
            <p:cNvPr id="34" name="Picture 4" descr="Related image">
              <a:extLst>
                <a:ext uri="{FF2B5EF4-FFF2-40B4-BE49-F238E27FC236}">
                  <a16:creationId xmlns:a16="http://schemas.microsoft.com/office/drawing/2014/main" id="{9D4DD2A7-E60D-E244-B1C4-7EDD5AE669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00" y="5016250"/>
              <a:ext cx="1173436" cy="1138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위쪽 화살표 25">
              <a:extLst>
                <a:ext uri="{FF2B5EF4-FFF2-40B4-BE49-F238E27FC236}">
                  <a16:creationId xmlns:a16="http://schemas.microsoft.com/office/drawing/2014/main" id="{EFA2FB9A-12E1-9847-BA2B-2C6CE6429E6C}"/>
                </a:ext>
              </a:extLst>
            </p:cNvPr>
            <p:cNvSpPr/>
            <p:nvPr/>
          </p:nvSpPr>
          <p:spPr>
            <a:xfrm rot="10800000" flipH="1" flipV="1">
              <a:off x="1005576" y="5193534"/>
              <a:ext cx="280828" cy="384869"/>
            </a:xfrm>
            <a:prstGeom prst="upArrow">
              <a:avLst/>
            </a:prstGeom>
            <a:solidFill>
              <a:srgbClr val="FF000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32AF454-AEB3-E540-9E89-33B3BFC99F17}"/>
              </a:ext>
            </a:extLst>
          </p:cNvPr>
          <p:cNvSpPr/>
          <p:nvPr/>
        </p:nvSpPr>
        <p:spPr>
          <a:xfrm>
            <a:off x="1733722" y="6154336"/>
            <a:ext cx="9944727" cy="651045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00FF"/>
                </a:solidFill>
              </a:rPr>
              <a:t>자사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와인품질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ko-KR" altLang="en-US" b="1" dirty="0">
                <a:solidFill>
                  <a:srgbClr val="0000FF"/>
                </a:solidFill>
              </a:rPr>
              <a:t>검증</a:t>
            </a:r>
            <a:r>
              <a:rPr lang="en-US" altLang="ko-KR" b="1" dirty="0">
                <a:solidFill>
                  <a:srgbClr val="0000FF"/>
                </a:solidFill>
              </a:rPr>
              <a:t>,</a:t>
            </a:r>
            <a:r>
              <a:rPr lang="ko-KR" altLang="en-US" b="1" dirty="0">
                <a:solidFill>
                  <a:srgbClr val="0000FF"/>
                </a:solidFill>
              </a:rPr>
              <a:t> 고객맞춤형 와인 추천</a:t>
            </a:r>
            <a:r>
              <a:rPr lang="en-US" altLang="ko-KR" b="1" dirty="0">
                <a:solidFill>
                  <a:srgbClr val="0000FF"/>
                </a:solidFill>
              </a:rPr>
              <a:t>, </a:t>
            </a:r>
            <a:r>
              <a:rPr lang="ko-KR" altLang="en-US" b="1" dirty="0">
                <a:solidFill>
                  <a:srgbClr val="0000FF"/>
                </a:solidFill>
              </a:rPr>
              <a:t>매출액 예측 모델을 통해 </a:t>
            </a:r>
            <a:r>
              <a:rPr lang="en-US" altLang="ko-KR" b="1" dirty="0" smtClean="0">
                <a:solidFill>
                  <a:srgbClr val="0000FF"/>
                </a:solidFill>
              </a:rPr>
              <a:t>19’ </a:t>
            </a:r>
            <a:r>
              <a:rPr lang="ko-KR" altLang="en-US" b="1" dirty="0">
                <a:solidFill>
                  <a:srgbClr val="0000FF"/>
                </a:solidFill>
              </a:rPr>
              <a:t>매출액 </a:t>
            </a:r>
            <a:r>
              <a:rPr lang="en-US" altLang="ko-KR" b="1" dirty="0">
                <a:solidFill>
                  <a:srgbClr val="0000FF"/>
                </a:solidFill>
              </a:rPr>
              <a:t>2100</a:t>
            </a:r>
            <a:r>
              <a:rPr lang="ko-KR" altLang="en-US" b="1" dirty="0">
                <a:solidFill>
                  <a:srgbClr val="0000FF"/>
                </a:solidFill>
              </a:rPr>
              <a:t>억 달성</a:t>
            </a:r>
            <a:r>
              <a:rPr lang="ko-KR" altLang="en-US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A0FE30-8EBA-514E-946C-5E126032826B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현황분석 및 </a:t>
            </a:r>
            <a:r>
              <a:rPr lang="ko-KR" altLang="en-US" b="1" dirty="0" err="1">
                <a:solidFill>
                  <a:schemeClr val="bg1">
                    <a:lumMod val="95000"/>
                  </a:schemeClr>
                </a:solidFill>
              </a:rPr>
              <a:t>개선기회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E09FD158-26EA-6942-AD70-A14CA0461F16}"/>
              </a:ext>
            </a:extLst>
          </p:cNvPr>
          <p:cNvCxnSpPr/>
          <p:nvPr/>
        </p:nvCxnSpPr>
        <p:spPr>
          <a:xfrm>
            <a:off x="2660453" y="0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4536651" y="2989456"/>
            <a:ext cx="3236099" cy="1971568"/>
            <a:chOff x="8274155" y="1451630"/>
            <a:chExt cx="3236099" cy="197156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4155" y="1451630"/>
              <a:ext cx="3236099" cy="1725347"/>
            </a:xfrm>
            <a:prstGeom prst="rect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8274155" y="3176977"/>
              <a:ext cx="3236099" cy="246221"/>
            </a:xfrm>
            <a:prstGeom prst="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txBody>
            <a:bodyPr wrap="square" rtlCol="0" anchor="t">
              <a:spAutoFit/>
            </a:bodyPr>
            <a:lstStyle/>
            <a:p>
              <a:endParaRPr lang="en-US" altLang="ko-KR" sz="200" dirty="0">
                <a:latin typeface="Nanum Gothic" panose="020B0600000101010101"/>
                <a:ea typeface="Nanum Gothic" panose="020B0600000101010101"/>
              </a:endParaRPr>
            </a:p>
            <a:p>
              <a:r>
                <a:rPr lang="en-US" altLang="ko-KR" sz="800" dirty="0">
                  <a:latin typeface="Nanum Gothic" panose="020B0600000101010101"/>
                  <a:ea typeface="Nanum Gothic" panose="020B0600000101010101"/>
                </a:rPr>
                <a:t>’17</a:t>
              </a:r>
              <a:r>
                <a:rPr lang="ko-KR" altLang="en-US" sz="800" dirty="0">
                  <a:latin typeface="Nanum Gothic" panose="020B0600000101010101"/>
                  <a:ea typeface="Nanum Gothic" panose="020B0600000101010101"/>
                </a:rPr>
                <a:t>년 </a:t>
              </a:r>
              <a:r>
                <a:rPr lang="en-US" altLang="ko-KR" sz="800" dirty="0">
                  <a:latin typeface="Nanum Gothic" panose="020B0600000101010101"/>
                  <a:ea typeface="Nanum Gothic" panose="020B0600000101010101"/>
                </a:rPr>
                <a:t>1</a:t>
              </a:r>
              <a:r>
                <a:rPr lang="ko-KR" altLang="en-US" sz="800" dirty="0">
                  <a:latin typeface="Nanum Gothic" panose="020B0600000101010101"/>
                  <a:ea typeface="Nanum Gothic" panose="020B0600000101010101"/>
                </a:rPr>
                <a:t>월 이후</a:t>
              </a:r>
              <a:r>
                <a:rPr lang="en-US" altLang="ko-KR" sz="800" dirty="0">
                  <a:latin typeface="Nanum Gothic" panose="020B0600000101010101"/>
                  <a:ea typeface="Nanum Gothic" panose="020B0600000101010101"/>
                </a:rPr>
                <a:t> </a:t>
              </a:r>
              <a:r>
                <a:rPr lang="ko-KR" altLang="en-US" sz="800" dirty="0">
                  <a:latin typeface="Nanum Gothic" panose="020B0600000101010101"/>
                  <a:ea typeface="Nanum Gothic" panose="020B0600000101010101"/>
                </a:rPr>
                <a:t>전국 </a:t>
              </a:r>
              <a:r>
                <a:rPr lang="en-US" altLang="ko-KR" sz="800" dirty="0">
                  <a:latin typeface="Nanum Gothic" panose="020B0600000101010101"/>
                  <a:ea typeface="Nanum Gothic" panose="020B0600000101010101"/>
                </a:rPr>
                <a:t>20</a:t>
              </a:r>
              <a:r>
                <a:rPr lang="ko-KR" altLang="en-US" sz="800" dirty="0">
                  <a:latin typeface="Nanum Gothic" panose="020B0600000101010101"/>
                  <a:ea typeface="Nanum Gothic" panose="020B0600000101010101"/>
                </a:rPr>
                <a:t>세 이상 남녀 </a:t>
              </a:r>
              <a:r>
                <a:rPr lang="en-US" altLang="ko-KR" sz="800" dirty="0">
                  <a:latin typeface="Nanum Gothic" panose="020B0600000101010101"/>
                  <a:ea typeface="Nanum Gothic" panose="020B0600000101010101"/>
                </a:rPr>
                <a:t>1000</a:t>
              </a:r>
              <a:r>
                <a:rPr lang="ko-KR" altLang="en-US" sz="800" dirty="0">
                  <a:latin typeface="Nanum Gothic" panose="020B0600000101010101"/>
                  <a:ea typeface="Nanum Gothic" panose="020B0600000101010101"/>
                </a:rPr>
                <a:t>명 대상 설문조사</a:t>
              </a:r>
              <a:endParaRPr lang="en-US" altLang="ko-KR" sz="800" dirty="0">
                <a:latin typeface="Nanum Gothic" panose="020B0600000101010101"/>
                <a:ea typeface="Nanum Gothic" panose="020B0600000101010101"/>
              </a:endParaRPr>
            </a:p>
          </p:txBody>
        </p:sp>
      </p:grpSp>
      <p:sp>
        <p:nvSpPr>
          <p:cNvPr id="42" name="Shape 212">
            <a:extLst>
              <a:ext uri="{FF2B5EF4-FFF2-40B4-BE49-F238E27FC236}">
                <a16:creationId xmlns:a16="http://schemas.microsoft.com/office/drawing/2014/main" id="{A86A53EA-5EE8-724C-B353-83B67244C062}"/>
              </a:ext>
            </a:extLst>
          </p:cNvPr>
          <p:cNvSpPr/>
          <p:nvPr/>
        </p:nvSpPr>
        <p:spPr>
          <a:xfrm>
            <a:off x="4374624" y="4994055"/>
            <a:ext cx="3548720" cy="852426"/>
          </a:xfrm>
          <a:prstGeom prst="roundRect">
            <a:avLst>
              <a:gd name="adj" fmla="val 0"/>
            </a:avLst>
          </a:prstGeom>
          <a:solidFill>
            <a:srgbClr val="81BAEF"/>
          </a:solidFill>
          <a:ln w="63500" cap="flat">
            <a:solidFill>
              <a:srgbClr val="81BAE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고객 맞춤형 와인 추천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모델 생성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500" b="1" dirty="0" smtClean="0">
                <a:solidFill>
                  <a:srgbClr val="002060"/>
                </a:solidFill>
                <a:ea typeface="Nanum Gothic" panose="020B0600000101010101"/>
              </a:rPr>
              <a:t>→ 고객 중심 마케팅으로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 </a:t>
            </a:r>
            <a:r>
              <a:rPr lang="ko-KR" altLang="en-US" sz="1500" b="1" spc="-150" dirty="0">
                <a:solidFill>
                  <a:srgbClr val="002060"/>
                </a:solidFill>
                <a:ea typeface="Nanum Gothic" panose="020B0600000101010101"/>
              </a:rPr>
              <a:t>매출액 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증가</a:t>
            </a:r>
            <a:r>
              <a:rPr lang="ko-KR" altLang="en-US" sz="1500" b="1" spc="-15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↑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 </a:t>
            </a:r>
            <a:endParaRPr lang="en-US" altLang="ko-KR" sz="1500" b="1" spc="-150" dirty="0">
              <a:solidFill>
                <a:srgbClr val="002060"/>
              </a:solidFill>
              <a:ea typeface="Nanum Gothic" panose="020B0600000101010101"/>
            </a:endParaRPr>
          </a:p>
        </p:txBody>
      </p:sp>
      <p:sp>
        <p:nvSpPr>
          <p:cNvPr id="44" name="Shape 212">
            <a:extLst>
              <a:ext uri="{FF2B5EF4-FFF2-40B4-BE49-F238E27FC236}">
                <a16:creationId xmlns:a16="http://schemas.microsoft.com/office/drawing/2014/main" id="{A86A53EA-5EE8-724C-B353-83B67244C062}"/>
              </a:ext>
            </a:extLst>
          </p:cNvPr>
          <p:cNvSpPr/>
          <p:nvPr/>
        </p:nvSpPr>
        <p:spPr>
          <a:xfrm>
            <a:off x="4323344" y="4971383"/>
            <a:ext cx="3600000" cy="875097"/>
          </a:xfrm>
          <a:prstGeom prst="roundRect">
            <a:avLst>
              <a:gd name="adj" fmla="val 0"/>
            </a:avLst>
          </a:prstGeom>
          <a:solidFill>
            <a:srgbClr val="81BAEF"/>
          </a:solidFill>
          <a:ln w="63500" cap="flat">
            <a:solidFill>
              <a:srgbClr val="81BAEF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marL="179388" lvl="0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고객 맞춤형 와인 추천 </a:t>
            </a:r>
            <a:r>
              <a:rPr lang="ko-KR" altLang="en-US" sz="1400" b="1" dirty="0" smtClean="0">
                <a:solidFill>
                  <a:schemeClr val="bg2">
                    <a:lumMod val="25000"/>
                  </a:schemeClr>
                </a:solidFill>
                <a:ea typeface="Nanum Gothic" panose="020B0600000101010101"/>
              </a:rPr>
              <a:t>모델 생성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ea typeface="Nanum Gothic" panose="020B0600000101010101"/>
            </a:endParaRPr>
          </a:p>
          <a:p>
            <a:pPr marL="179388" lvl="0"/>
            <a:r>
              <a:rPr lang="ko-KR" altLang="en-US" sz="1500" b="1" dirty="0" smtClean="0">
                <a:solidFill>
                  <a:srgbClr val="002060"/>
                </a:solidFill>
                <a:ea typeface="Nanum Gothic" panose="020B0600000101010101"/>
              </a:rPr>
              <a:t>→ 고객 중심 마케팅으로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 </a:t>
            </a:r>
            <a:r>
              <a:rPr lang="ko-KR" altLang="en-US" sz="1500" b="1" spc="-150" dirty="0">
                <a:solidFill>
                  <a:srgbClr val="002060"/>
                </a:solidFill>
                <a:ea typeface="Nanum Gothic" panose="020B0600000101010101"/>
              </a:rPr>
              <a:t>매출액 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증가</a:t>
            </a:r>
            <a:r>
              <a:rPr lang="ko-KR" altLang="en-US" sz="1500" b="1" spc="-150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↑</a:t>
            </a:r>
            <a:r>
              <a:rPr lang="ko-KR" altLang="en-US" sz="1500" b="1" spc="-150" dirty="0" smtClean="0">
                <a:solidFill>
                  <a:srgbClr val="002060"/>
                </a:solidFill>
                <a:ea typeface="Nanum Gothic" panose="020B0600000101010101"/>
              </a:rPr>
              <a:t> </a:t>
            </a:r>
            <a:endParaRPr lang="en-US" altLang="ko-KR" sz="1500" b="1" spc="-150" dirty="0">
              <a:solidFill>
                <a:srgbClr val="002060"/>
              </a:solidFill>
              <a:ea typeface="Nanum Gothi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585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5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2" y="0"/>
            <a:ext cx="12192000" cy="120834"/>
          </a:xfrm>
          <a:prstGeom prst="rect">
            <a:avLst/>
          </a:prstGeom>
          <a:solidFill>
            <a:srgbClr val="9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71;p15"/>
          <p:cNvSpPr/>
          <p:nvPr/>
        </p:nvSpPr>
        <p:spPr>
          <a:xfrm>
            <a:off x="1390269" y="1598569"/>
            <a:ext cx="5430830" cy="40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;p15"/>
          <p:cNvSpPr/>
          <p:nvPr/>
        </p:nvSpPr>
        <p:spPr>
          <a:xfrm>
            <a:off x="5631052" y="1598569"/>
            <a:ext cx="5430830" cy="403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78;p15"/>
          <p:cNvSpPr/>
          <p:nvPr/>
        </p:nvSpPr>
        <p:spPr>
          <a:xfrm>
            <a:off x="5846143" y="3781442"/>
            <a:ext cx="214707" cy="73134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38332"/>
              </p:ext>
            </p:extLst>
          </p:nvPr>
        </p:nvGraphicFramePr>
        <p:xfrm>
          <a:off x="734663" y="1173463"/>
          <a:ext cx="10755086" cy="486494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15771">
                  <a:extLst>
                    <a:ext uri="{9D8B030D-6E8A-4147-A177-3AD203B41FA5}">
                      <a16:colId xmlns:a16="http://schemas.microsoft.com/office/drawing/2014/main" val="855626358"/>
                    </a:ext>
                  </a:extLst>
                </a:gridCol>
                <a:gridCol w="3181538">
                  <a:extLst>
                    <a:ext uri="{9D8B030D-6E8A-4147-A177-3AD203B41FA5}">
                      <a16:colId xmlns:a16="http://schemas.microsoft.com/office/drawing/2014/main" val="3584733102"/>
                    </a:ext>
                  </a:extLst>
                </a:gridCol>
                <a:gridCol w="2142698">
                  <a:extLst>
                    <a:ext uri="{9D8B030D-6E8A-4147-A177-3AD203B41FA5}">
                      <a16:colId xmlns:a16="http://schemas.microsoft.com/office/drawing/2014/main" val="185524750"/>
                    </a:ext>
                  </a:extLst>
                </a:gridCol>
                <a:gridCol w="2615079">
                  <a:extLst>
                    <a:ext uri="{9D8B030D-6E8A-4147-A177-3AD203B41FA5}">
                      <a16:colId xmlns:a16="http://schemas.microsoft.com/office/drawing/2014/main" val="604340737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목적</a:t>
                      </a:r>
                      <a:endParaRPr lang="ko-KR" altLang="en-US" sz="2000" dirty="0"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분석 데이터</a:t>
                      </a:r>
                      <a:endParaRPr lang="ko-KR" altLang="en-US" sz="2000" dirty="0"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분석 방법</a:t>
                      </a:r>
                      <a:endParaRPr lang="ko-KR" altLang="en-US" sz="2000" dirty="0"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주요내용</a:t>
                      </a:r>
                      <a:endParaRPr lang="ko-KR" altLang="en-US" sz="2000" dirty="0">
                        <a:ea typeface="Nanum Gothic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764584"/>
                  </a:ext>
                </a:extLst>
              </a:tr>
              <a:tr h="993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구입원가 절감을 위한 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와인 등급 판별 모델 생성</a:t>
                      </a:r>
                      <a:endParaRPr lang="ko-KR" altLang="en-US" dirty="0"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/>
                        <a:t>와인 성분 데이터</a:t>
                      </a:r>
                      <a:endParaRPr lang="en-US" altLang="ko-KR" dirty="0" smtClean="0"/>
                    </a:p>
                    <a:p>
                      <a:pPr algn="l"/>
                      <a:r>
                        <a:rPr lang="en-US" altLang="ko-KR" sz="1600" b="1" dirty="0" smtClean="0"/>
                        <a:t>Target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변수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ko-KR" altLang="en-US" sz="1600" b="1" baseline="0" dirty="0" smtClean="0"/>
                        <a:t>와인 등급</a:t>
                      </a:r>
                      <a:endParaRPr lang="ko-KR" altLang="en-US" sz="1600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상관분석</a:t>
                      </a:r>
                      <a:r>
                        <a:rPr lang="en-US" altLang="ko-KR" sz="1600" dirty="0" smtClean="0"/>
                        <a:t>, </a:t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분류분석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DecisionTree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RandomForest</a:t>
                      </a:r>
                      <a:r>
                        <a:rPr lang="en-US" altLang="ko-KR" sz="1600" dirty="0" smtClean="0"/>
                        <a:t>, SVM)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과등급된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dirty="0" err="1" smtClean="0">
                          <a:latin typeface="+mn-ea"/>
                          <a:ea typeface="+mn-ea"/>
                        </a:rPr>
                        <a:t>와인등급을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정확한 등급으로 책정하기 위한 모델 생성 </a:t>
                      </a:r>
                      <a:endParaRPr lang="ko-KR" altLang="en-US" sz="15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717804"/>
                  </a:ext>
                </a:extLst>
              </a:tr>
              <a:tr h="9939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고객 맞춤형 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와인 추천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모델 생성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 smtClean="0"/>
                        <a:t>고객 와인 선호도 데이터</a:t>
                      </a:r>
                      <a:endParaRPr lang="en-US" altLang="ko-KR" dirty="0" smtClean="0"/>
                    </a:p>
                    <a:p>
                      <a:pPr algn="l"/>
                      <a:r>
                        <a:rPr lang="en-US" altLang="ko-KR" sz="1600" b="1" dirty="0" smtClean="0"/>
                        <a:t>Target </a:t>
                      </a:r>
                      <a:r>
                        <a:rPr lang="ko-KR" altLang="en-US" sz="1600" b="1" dirty="0" smtClean="0"/>
                        <a:t>변수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baseline="0" dirty="0" smtClean="0"/>
                        <a:t> 선호 와인</a:t>
                      </a:r>
                      <a:endParaRPr lang="ko-KR" altLang="en-US" sz="1600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err="1" smtClean="0"/>
                        <a:t>분류분석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DecisionTree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RandomForest</a:t>
                      </a:r>
                      <a:r>
                        <a:rPr lang="en-US" altLang="ko-KR" sz="1600" dirty="0" smtClean="0"/>
                        <a:t>,</a:t>
                      </a:r>
                    </a:p>
                    <a:p>
                      <a:pPr algn="l"/>
                      <a:r>
                        <a:rPr lang="en-US" altLang="ko-KR" sz="1600" dirty="0" err="1" smtClean="0"/>
                        <a:t>LogisticRegression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,SVM), </a:t>
                      </a:r>
                      <a:r>
                        <a:rPr lang="ko-KR" altLang="en-US" sz="1600" dirty="0" err="1" smtClean="0"/>
                        <a:t>주성분분석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선호 와인에 영향을</a:t>
                      </a:r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 끼치는 변수들을 확인하고 고객 </a:t>
                      </a:r>
                      <a:endParaRPr lang="en-US" altLang="ko-KR" sz="1500" baseline="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500" baseline="0" dirty="0" smtClean="0">
                          <a:latin typeface="+mn-ea"/>
                          <a:ea typeface="+mn-ea"/>
                        </a:rPr>
                        <a:t>맞춤형 와인 예측 모델 생성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536987"/>
                  </a:ext>
                </a:extLst>
              </a:tr>
              <a:tr h="9939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마케팅을 위한 와인과 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어울리는 안주 추천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1" dirty="0" smtClean="0"/>
                        <a:t>치즈에 따른 </a:t>
                      </a:r>
                      <a:endParaRPr lang="en-US" altLang="ko-KR" sz="1600" b="1" dirty="0" smtClean="0"/>
                    </a:p>
                    <a:p>
                      <a:pPr algn="l"/>
                      <a:r>
                        <a:rPr lang="ko-KR" altLang="en-US" sz="1600" b="1" dirty="0" smtClean="0"/>
                        <a:t>와인 선호 데이터</a:t>
                      </a:r>
                      <a:r>
                        <a:rPr lang="en-US" altLang="ko-KR" sz="1600" b="1" dirty="0" smtClean="0"/>
                        <a:t>, </a:t>
                      </a:r>
                      <a:r>
                        <a:rPr lang="ko-KR" altLang="en-US" sz="1600" b="1" dirty="0" smtClean="0"/>
                        <a:t>식료품 데이터</a:t>
                      </a:r>
                      <a:endParaRPr lang="en-US" altLang="ko-KR" sz="1600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err="1" smtClean="0"/>
                        <a:t>카이제곱분석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algn="l"/>
                      <a:r>
                        <a:rPr lang="ko-KR" altLang="en-US" sz="1600" dirty="0" err="1" smtClean="0"/>
                        <a:t>연관분석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와인과 동시에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구매하는 안주 분석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166166"/>
                  </a:ext>
                </a:extLst>
              </a:tr>
              <a:tr h="9939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재고관리비용을 줄이기 위한</a:t>
                      </a:r>
                      <a:r>
                        <a:rPr lang="en-US" altLang="ko-KR" dirty="0" smtClean="0"/>
                        <a:t> 12</a:t>
                      </a:r>
                      <a:r>
                        <a:rPr lang="ko-KR" altLang="en-US" dirty="0" smtClean="0"/>
                        <a:t>월 매출 예측</a:t>
                      </a:r>
                      <a:endParaRPr lang="ko-KR" altLang="en-US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smtClean="0"/>
                        <a:t>05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~10</a:t>
                      </a:r>
                      <a:r>
                        <a:rPr lang="ko-KR" altLang="en-US" dirty="0" smtClean="0"/>
                        <a:t>월 매출 데이터</a:t>
                      </a:r>
                      <a:endParaRPr lang="en-US" altLang="ko-KR" dirty="0" smtClean="0"/>
                    </a:p>
                    <a:p>
                      <a:pPr algn="l"/>
                      <a:r>
                        <a:rPr lang="en-US" altLang="ko-KR" sz="1600" b="1" dirty="0" smtClean="0"/>
                        <a:t>Target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변수</a:t>
                      </a:r>
                      <a:r>
                        <a:rPr lang="en-US" altLang="ko-KR" sz="1600" b="1" baseline="0" dirty="0" smtClean="0"/>
                        <a:t>: </a:t>
                      </a:r>
                      <a:r>
                        <a:rPr lang="ko-KR" altLang="en-US" sz="1600" b="1" baseline="0" dirty="0" smtClean="0"/>
                        <a:t>매출액</a:t>
                      </a:r>
                      <a:endParaRPr lang="ko-KR" altLang="en-US" sz="1600" b="1" dirty="0" smtClean="0">
                        <a:solidFill>
                          <a:schemeClr val="tx1"/>
                        </a:solidFill>
                        <a:latin typeface="나눔고딕"/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err="1" smtClean="0"/>
                        <a:t>TrendChart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algn="l"/>
                      <a:r>
                        <a:rPr lang="en-US" altLang="ko-KR" sz="1600" dirty="0" smtClean="0"/>
                        <a:t>ARIMA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매출에 </a:t>
                      </a:r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영향을 미친 </a:t>
                      </a:r>
                      <a:endParaRPr lang="en-US" altLang="ko-KR" sz="150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500" smtClean="0">
                          <a:latin typeface="+mn-ea"/>
                          <a:ea typeface="+mn-ea"/>
                        </a:rPr>
                        <a:t>사건들을 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추적하여 </a:t>
                      </a: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50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500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500" dirty="0" smtClean="0">
                          <a:latin typeface="+mn-ea"/>
                          <a:ea typeface="+mn-ea"/>
                        </a:rPr>
                        <a:t>월 매출을 예측함 </a:t>
                      </a:r>
                      <a:endParaRPr lang="ko-KR" alt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17055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분석 계획  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 목표 달성에 사용할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통계 분석 기법 </a:t>
            </a:r>
          </a:p>
        </p:txBody>
      </p:sp>
      <p:cxnSp>
        <p:nvCxnSpPr>
          <p:cNvPr id="11" name="직선 연결선[R] 57">
            <a:extLst>
              <a:ext uri="{FF2B5EF4-FFF2-40B4-BE49-F238E27FC236}">
                <a16:creationId xmlns:a16="http://schemas.microsoft.com/office/drawing/2014/main" id="{074C9359-F480-DA4A-9F41-3DB7087D3D97}"/>
              </a:ext>
            </a:extLst>
          </p:cNvPr>
          <p:cNvCxnSpPr/>
          <p:nvPr/>
        </p:nvCxnSpPr>
        <p:spPr>
          <a:xfrm>
            <a:off x="1469327" y="0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1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6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896" y="980902"/>
            <a:ext cx="12020204" cy="582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분석 결과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첫째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와인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품질 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</a:rPr>
              <a:t>재검증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모델로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산지등급과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실제 품질 사이 차이가 발생함을 확인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3C7788-472A-9644-B065-7DFCC2679E31}"/>
              </a:ext>
            </a:extLst>
          </p:cNvPr>
          <p:cNvSpPr txBox="1"/>
          <p:nvPr/>
        </p:nvSpPr>
        <p:spPr>
          <a:xfrm>
            <a:off x="2078840" y="686564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/>
              <a:t>수입 와인 </a:t>
            </a:r>
            <a:r>
              <a:rPr kumimoji="1" lang="ko-KR" altLang="en-US" b="1" dirty="0"/>
              <a:t>대상 </a:t>
            </a:r>
            <a:r>
              <a:rPr kumimoji="1" lang="ko-KR" altLang="en-US" b="1" dirty="0" smtClean="0">
                <a:solidFill>
                  <a:srgbClr val="0000FF"/>
                </a:solidFill>
              </a:rPr>
              <a:t>성분 분석 </a:t>
            </a:r>
            <a:r>
              <a:rPr kumimoji="1" lang="ko-KR" altLang="en-US" b="1" dirty="0"/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1FBDC-0F82-BD4F-8D2C-2C327D2F5E1E}"/>
              </a:ext>
            </a:extLst>
          </p:cNvPr>
          <p:cNvSpPr txBox="1"/>
          <p:nvPr/>
        </p:nvSpPr>
        <p:spPr>
          <a:xfrm>
            <a:off x="7154742" y="4578959"/>
            <a:ext cx="4588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와인 </a:t>
            </a:r>
            <a:r>
              <a:rPr lang="ko-KR" altLang="en-US" sz="1600" b="1" dirty="0">
                <a:solidFill>
                  <a:prstClr val="black"/>
                </a:solidFill>
              </a:rPr>
              <a:t>등급</a:t>
            </a:r>
            <a:r>
              <a:rPr lang="ko-KR" altLang="en-US" sz="1600" dirty="0">
                <a:solidFill>
                  <a:prstClr val="black"/>
                </a:solidFill>
              </a:rPr>
              <a:t>에 결정적 영향을 미치는 </a:t>
            </a:r>
            <a:r>
              <a:rPr lang="ko-KR" altLang="en-US" sz="1600" b="1" dirty="0">
                <a:solidFill>
                  <a:prstClr val="black"/>
                </a:solidFill>
              </a:rPr>
              <a:t>성분</a:t>
            </a:r>
            <a:r>
              <a:rPr lang="ko-KR" altLang="en-US" sz="1600" dirty="0">
                <a:solidFill>
                  <a:prstClr val="black"/>
                </a:solidFill>
              </a:rPr>
              <a:t>이 존재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defRPr/>
            </a:pP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dirty="0" err="1">
                <a:solidFill>
                  <a:prstClr val="black"/>
                </a:solidFill>
              </a:rPr>
              <a:t>低</a:t>
            </a:r>
            <a:r>
              <a:rPr lang="ko-KR" altLang="en-US" sz="1600" dirty="0">
                <a:solidFill>
                  <a:prstClr val="black"/>
                </a:solidFill>
              </a:rPr>
              <a:t> 평가된 와인과 </a:t>
            </a:r>
            <a:r>
              <a:rPr lang="ko-KR" altLang="en-US" dirty="0" err="1">
                <a:solidFill>
                  <a:prstClr val="black"/>
                </a:solidFill>
              </a:rPr>
              <a:t>高</a:t>
            </a:r>
            <a:r>
              <a:rPr lang="ko-KR" altLang="en-US" sz="1600" dirty="0">
                <a:solidFill>
                  <a:prstClr val="black"/>
                </a:solidFill>
              </a:rPr>
              <a:t> 평가된 와인을 구별하여 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ko-KR" altLang="en-US" sz="1600" b="1" dirty="0" err="1">
                <a:solidFill>
                  <a:prstClr val="black"/>
                </a:solidFill>
              </a:rPr>
              <a:t>가성비</a:t>
            </a:r>
            <a:r>
              <a:rPr lang="ko-KR" altLang="en-US" sz="1600" dirty="0">
                <a:solidFill>
                  <a:prstClr val="black"/>
                </a:solidFill>
              </a:rPr>
              <a:t> 좋은 와인을 선별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8DF776-1104-8347-84EA-FAB1CF3D5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28753"/>
              </p:ext>
            </p:extLst>
          </p:nvPr>
        </p:nvGraphicFramePr>
        <p:xfrm>
          <a:off x="163961" y="4293988"/>
          <a:ext cx="6609504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168">
                  <a:extLst>
                    <a:ext uri="{9D8B030D-6E8A-4147-A177-3AD203B41FA5}">
                      <a16:colId xmlns:a16="http://schemas.microsoft.com/office/drawing/2014/main" val="4287666214"/>
                    </a:ext>
                  </a:extLst>
                </a:gridCol>
                <a:gridCol w="2203168">
                  <a:extLst>
                    <a:ext uri="{9D8B030D-6E8A-4147-A177-3AD203B41FA5}">
                      <a16:colId xmlns:a16="http://schemas.microsoft.com/office/drawing/2014/main" val="1151877017"/>
                    </a:ext>
                  </a:extLst>
                </a:gridCol>
                <a:gridCol w="2203168">
                  <a:extLst>
                    <a:ext uri="{9D8B030D-6E8A-4147-A177-3AD203B41FA5}">
                      <a16:colId xmlns:a16="http://schemas.microsoft.com/office/drawing/2014/main" val="2682141356"/>
                    </a:ext>
                  </a:extLst>
                </a:gridCol>
              </a:tblGrid>
              <a:tr h="426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품질 등급  범주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레드와인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100" dirty="0"/>
                        <a:t>(1599</a:t>
                      </a:r>
                      <a:r>
                        <a:rPr lang="ko-KR" altLang="en-US" sz="1100" dirty="0"/>
                        <a:t>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화이트 와인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100" dirty="0"/>
                        <a:t>(4898</a:t>
                      </a:r>
                      <a:r>
                        <a:rPr lang="ko-KR" altLang="en-US" sz="1100" dirty="0"/>
                        <a:t>개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189098"/>
                  </a:ext>
                </a:extLst>
              </a:tr>
              <a:tr h="1046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r>
                        <a:rPr lang="ko-KR" altLang="en-US" sz="1400" dirty="0"/>
                        <a:t>개의 범주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(Bad – Average – Good)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3~4</a:t>
                      </a:r>
                      <a:r>
                        <a:rPr lang="ko-KR" altLang="en-US" sz="1400" dirty="0"/>
                        <a:t> 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Bad(</a:t>
                      </a:r>
                      <a:r>
                        <a:rPr lang="ko-KR" altLang="en-US" sz="1400" dirty="0"/>
                        <a:t>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5~6</a:t>
                      </a:r>
                      <a:r>
                        <a:rPr lang="ko-KR" altLang="en-US" sz="1400" dirty="0"/>
                        <a:t> 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Average(</a:t>
                      </a:r>
                      <a:r>
                        <a:rPr lang="ko-KR" altLang="en-US" sz="1400" dirty="0"/>
                        <a:t>중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7~8</a:t>
                      </a:r>
                      <a:r>
                        <a:rPr lang="ko-KR" altLang="en-US" sz="1400" dirty="0"/>
                        <a:t> 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Good(</a:t>
                      </a:r>
                      <a:r>
                        <a:rPr lang="ko-KR" altLang="en-US" sz="1400" dirty="0"/>
                        <a:t>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 smtClean="0"/>
                    </a:p>
                    <a:p>
                      <a:pPr algn="l" latinLnBrk="1"/>
                      <a:r>
                        <a:rPr lang="en-US" altLang="ko-KR" sz="1400" dirty="0" smtClean="0"/>
                        <a:t>3~4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/>
                        <a:t>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Bad(</a:t>
                      </a:r>
                      <a:r>
                        <a:rPr lang="ko-KR" altLang="en-US" sz="1400" dirty="0"/>
                        <a:t>하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5~6</a:t>
                      </a:r>
                      <a:r>
                        <a:rPr lang="ko-KR" altLang="en-US" sz="1400" dirty="0"/>
                        <a:t> 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Average(</a:t>
                      </a:r>
                      <a:r>
                        <a:rPr lang="ko-KR" altLang="en-US" sz="1400" dirty="0"/>
                        <a:t>중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7~9</a:t>
                      </a:r>
                      <a:r>
                        <a:rPr lang="ko-KR" altLang="en-US" sz="1400" dirty="0"/>
                        <a:t> 등급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Good(</a:t>
                      </a:r>
                      <a:r>
                        <a:rPr lang="ko-KR" altLang="en-US" sz="1400" dirty="0"/>
                        <a:t>상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/>
                    </a:p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1198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D91AE20-3272-A84E-B93F-34D98D4D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1" y="1672444"/>
            <a:ext cx="3399421" cy="2473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922AB1-3079-314D-8505-506317FF7BC5}"/>
              </a:ext>
            </a:extLst>
          </p:cNvPr>
          <p:cNvSpPr txBox="1"/>
          <p:nvPr/>
        </p:nvSpPr>
        <p:spPr>
          <a:xfrm>
            <a:off x="1273881" y="119831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원산지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99384-038E-4C4B-9EFD-66379412E633}"/>
              </a:ext>
            </a:extLst>
          </p:cNvPr>
          <p:cNvSpPr txBox="1"/>
          <p:nvPr/>
        </p:nvSpPr>
        <p:spPr>
          <a:xfrm>
            <a:off x="4695955" y="119249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자사 기준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2FCC0A2B-1881-E740-9BA3-919365ACAF62}"/>
              </a:ext>
            </a:extLst>
          </p:cNvPr>
          <p:cNvSpPr/>
          <p:nvPr/>
        </p:nvSpPr>
        <p:spPr>
          <a:xfrm>
            <a:off x="82995" y="1130374"/>
            <a:ext cx="6794884" cy="489936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718511-4834-1341-A4D3-78DC9AA3B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52" y="1182992"/>
            <a:ext cx="4359798" cy="3107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115B55-F897-1143-BF45-04F0CCEA2007}"/>
              </a:ext>
            </a:extLst>
          </p:cNvPr>
          <p:cNvSpPr txBox="1"/>
          <p:nvPr/>
        </p:nvSpPr>
        <p:spPr>
          <a:xfrm>
            <a:off x="8149842" y="692504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0000FF"/>
                </a:solidFill>
              </a:rPr>
              <a:t>등급</a:t>
            </a:r>
            <a:r>
              <a:rPr kumimoji="1" lang="ko-KR" altLang="en-US" b="1" dirty="0"/>
              <a:t>에 따른 성분 분포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EA840A86-3799-9F41-A0B3-93C90C57381A}"/>
              </a:ext>
            </a:extLst>
          </p:cNvPr>
          <p:cNvSpPr/>
          <p:nvPr/>
        </p:nvSpPr>
        <p:spPr>
          <a:xfrm>
            <a:off x="7193508" y="1090740"/>
            <a:ext cx="4421422" cy="494959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4CC2E-08B9-D148-93C7-DFDA175DEEEF}"/>
              </a:ext>
            </a:extLst>
          </p:cNvPr>
          <p:cNvSpPr txBox="1"/>
          <p:nvPr/>
        </p:nvSpPr>
        <p:spPr>
          <a:xfrm>
            <a:off x="1273881" y="6153167"/>
            <a:ext cx="968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/>
              <a:t>평균 이상의 성분을 포함한 </a:t>
            </a:r>
            <a:r>
              <a:rPr lang="ko-KR" alt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가성비</a:t>
            </a:r>
            <a:r>
              <a:rPr lang="ko-KR" altLang="en-US" dirty="0" smtClean="0"/>
              <a:t> </a:t>
            </a:r>
            <a:r>
              <a:rPr lang="ko-KR" altLang="en-US" dirty="0"/>
              <a:t>좋은 와인 중심으로 수입하여 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</a:rPr>
              <a:t>수입 원가 절감</a:t>
            </a: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1FF6573-56FD-8E41-A9EE-8CFCDE3B8D99}"/>
              </a:ext>
            </a:extLst>
          </p:cNvPr>
          <p:cNvSpPr/>
          <p:nvPr/>
        </p:nvSpPr>
        <p:spPr>
          <a:xfrm>
            <a:off x="7192840" y="665243"/>
            <a:ext cx="4421422" cy="39065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0E7021D-460B-7944-AEF0-5B9976DAE64D}"/>
              </a:ext>
            </a:extLst>
          </p:cNvPr>
          <p:cNvSpPr/>
          <p:nvPr/>
        </p:nvSpPr>
        <p:spPr>
          <a:xfrm>
            <a:off x="82995" y="665244"/>
            <a:ext cx="6794884" cy="425495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DC18F763-404F-AB49-9376-1719E89DAEA3}"/>
              </a:ext>
            </a:extLst>
          </p:cNvPr>
          <p:cNvSpPr/>
          <p:nvPr/>
        </p:nvSpPr>
        <p:spPr>
          <a:xfrm>
            <a:off x="1273882" y="6142013"/>
            <a:ext cx="9682014" cy="512426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815A180-9608-8942-B586-82F8BFE1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522" y="1202804"/>
            <a:ext cx="4233070" cy="32640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1B0F68-5B6B-2340-9E8F-80B706DBE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381" y="1623134"/>
            <a:ext cx="2886499" cy="2400010"/>
          </a:xfrm>
          <a:prstGeom prst="rect">
            <a:avLst/>
          </a:prstGeom>
        </p:spPr>
      </p:pic>
      <p:cxnSp>
        <p:nvCxnSpPr>
          <p:cNvPr id="28" name="직선 연결선[R] 57">
            <a:extLst>
              <a:ext uri="{FF2B5EF4-FFF2-40B4-BE49-F238E27FC236}">
                <a16:creationId xmlns:a16="http://schemas.microsoft.com/office/drawing/2014/main" id="{074C9359-F480-DA4A-9F41-3DB7087D3D97}"/>
              </a:ext>
            </a:extLst>
          </p:cNvPr>
          <p:cNvCxnSpPr/>
          <p:nvPr/>
        </p:nvCxnSpPr>
        <p:spPr>
          <a:xfrm>
            <a:off x="1469327" y="-3798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454965" y="367633"/>
            <a:ext cx="580069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tx1"/>
                  </a:solidFill>
                </a:ln>
              </a:rPr>
              <a:t>3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</a:rPr>
              <a:t>그룹으로 나뉘는 고객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</a:rPr>
              <a:t>세그멘테이션</a:t>
            </a:r>
            <a:endParaRPr lang="ko-KR" alt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 smtClean="0">
                <a:solidFill>
                  <a:schemeClr val="dk1"/>
                </a:solidFill>
              </a:rPr>
              <a:pPr lvl="0">
                <a:defRPr/>
              </a:pPr>
              <a:t>7</a:t>
            </a:fld>
            <a:r>
              <a:rPr lang="en-US" altLang="en-US" dirty="0" smtClean="0">
                <a:solidFill>
                  <a:schemeClr val="dk1"/>
                </a:solidFill>
              </a:rPr>
              <a:t>0</a:t>
            </a:r>
            <a:endParaRPr lang="en-US" altLang="en-US" dirty="0">
              <a:solidFill>
                <a:schemeClr val="dk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72259"/>
              </p:ext>
            </p:extLst>
          </p:nvPr>
        </p:nvGraphicFramePr>
        <p:xfrm>
          <a:off x="6888046" y="4955973"/>
          <a:ext cx="5101269" cy="1560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0423">
                  <a:extLst>
                    <a:ext uri="{9D8B030D-6E8A-4147-A177-3AD203B41FA5}">
                      <a16:colId xmlns:a16="http://schemas.microsoft.com/office/drawing/2014/main" val="1130153836"/>
                    </a:ext>
                  </a:extLst>
                </a:gridCol>
                <a:gridCol w="1700423">
                  <a:extLst>
                    <a:ext uri="{9D8B030D-6E8A-4147-A177-3AD203B41FA5}">
                      <a16:colId xmlns:a16="http://schemas.microsoft.com/office/drawing/2014/main" val="1220709019"/>
                    </a:ext>
                  </a:extLst>
                </a:gridCol>
                <a:gridCol w="1700423">
                  <a:extLst>
                    <a:ext uri="{9D8B030D-6E8A-4147-A177-3AD203B41FA5}">
                      <a16:colId xmlns:a16="http://schemas.microsoft.com/office/drawing/2014/main" val="35597131"/>
                    </a:ext>
                  </a:extLst>
                </a:gridCol>
              </a:tblGrid>
              <a:tr h="445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와인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치즈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와인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과자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와인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냉동식품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57085"/>
                  </a:ext>
                </a:extLst>
              </a:tr>
              <a:tr h="1115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ea typeface="Nanum Gothic" panose="020B0600000101010101"/>
                        </a:rPr>
                        <a:t>51%</a:t>
                      </a:r>
                      <a:endParaRPr lang="ko-KR" altLang="en-US" b="1" dirty="0">
                        <a:ea typeface="Nanum Gothic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Nanum Gothic" panose="020B0600000101010101"/>
                        </a:rPr>
                        <a:t>37%</a:t>
                      </a:r>
                      <a:endParaRPr lang="ko-KR" altLang="en-US" dirty="0">
                        <a:ea typeface="Nanum Gothic" panose="020B0600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a typeface="Nanum Gothic" panose="020B0600000101010101"/>
                        </a:rPr>
                        <a:t>33%</a:t>
                      </a:r>
                      <a:endParaRPr lang="ko-KR" altLang="en-US" dirty="0">
                        <a:ea typeface="Nanum Gothic" panose="020B0600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8758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33319" y="4472946"/>
            <a:ext cx="490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와인과 구매 빈도 높은 항목 </a:t>
            </a:r>
            <a:r>
              <a:rPr lang="en-US" altLang="ko-KR" dirty="0" smtClean="0"/>
              <a:t>TOP3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814270" y="504472"/>
            <a:ext cx="520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tabLst>
                <a:tab pos="533400" algn="l"/>
              </a:tabLst>
            </a:pPr>
            <a:r>
              <a:rPr lang="ko-KR" altLang="en-US" dirty="0" smtClean="0">
                <a:latin typeface="+mn-ea"/>
              </a:rPr>
              <a:t>치즈 종류에 따른 와인 선택에 차이가 없음</a:t>
            </a:r>
            <a:endParaRPr lang="ko-KR" altLang="en-US" dirty="0">
              <a:latin typeface="+mn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33320" y="2160352"/>
            <a:ext cx="487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tabLst>
                <a:tab pos="533400" algn="l"/>
              </a:tabLst>
            </a:pPr>
            <a:r>
              <a:rPr lang="ko-KR" altLang="en-US" dirty="0" smtClean="0">
                <a:latin typeface="+mn-ea"/>
              </a:rPr>
              <a:t>안주에 따른 선호 와인의 이동이 있음</a:t>
            </a:r>
            <a:endParaRPr lang="ko-KR" altLang="en-US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023658" y="5626532"/>
            <a:ext cx="4763357" cy="716322"/>
            <a:chOff x="7023658" y="5626532"/>
            <a:chExt cx="4763357" cy="7163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7906" y="5652291"/>
              <a:ext cx="504825" cy="6905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835" y="5652291"/>
              <a:ext cx="528097" cy="611480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4731" y="5626532"/>
              <a:ext cx="504825" cy="690563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9666" y="5641244"/>
              <a:ext cx="747349" cy="650194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3658" y="5626532"/>
              <a:ext cx="504825" cy="69056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3116" y="5675714"/>
              <a:ext cx="777612" cy="57939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6909670" y="1041537"/>
            <a:ext cx="5110433" cy="837529"/>
            <a:chOff x="6909670" y="1041537"/>
            <a:chExt cx="5110433" cy="8375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9670" y="1096968"/>
              <a:ext cx="796009" cy="73529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7"/>
            <a:srcRect t="14286" r="2728"/>
            <a:stretch/>
          </p:blipFill>
          <p:spPr>
            <a:xfrm>
              <a:off x="7931922" y="1085602"/>
              <a:ext cx="1019175" cy="685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67224" y="1079510"/>
              <a:ext cx="874032" cy="76386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17541" y="1041537"/>
              <a:ext cx="1102562" cy="837529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3774" y="1144823"/>
              <a:ext cx="875892" cy="62563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241693" y="356202"/>
            <a:ext cx="461665" cy="6501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               </a:t>
            </a:r>
            <a:r>
              <a:rPr lang="ko-KR" altLang="en-US" dirty="0" err="1" smtClean="0"/>
              <a:t>카이제곱</a:t>
            </a:r>
            <a:r>
              <a:rPr lang="ko-KR" altLang="en-US" dirty="0" smtClean="0"/>
              <a:t> 분석                       연관 분석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6255656" y="2569449"/>
            <a:ext cx="5936344" cy="1793001"/>
            <a:chOff x="6255656" y="2569449"/>
            <a:chExt cx="5936344" cy="1793001"/>
          </a:xfrm>
        </p:grpSpPr>
        <p:sp>
          <p:nvSpPr>
            <p:cNvPr id="42" name="직사각형 41"/>
            <p:cNvSpPr/>
            <p:nvPr/>
          </p:nvSpPr>
          <p:spPr>
            <a:xfrm>
              <a:off x="7102521" y="3776274"/>
              <a:ext cx="347100" cy="372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02521" y="2946722"/>
              <a:ext cx="347100" cy="8700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102521" y="2950033"/>
              <a:ext cx="347100" cy="421631"/>
            </a:xfrm>
            <a:prstGeom prst="rect">
              <a:avLst/>
            </a:prstGeom>
            <a:solidFill>
              <a:srgbClr val="09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84591" y="3727678"/>
              <a:ext cx="347100" cy="421631"/>
            </a:xfrm>
            <a:prstGeom prst="rect">
              <a:avLst/>
            </a:prstGeom>
            <a:solidFill>
              <a:srgbClr val="09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282685" y="3643174"/>
              <a:ext cx="347100" cy="5082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690259" y="3776274"/>
              <a:ext cx="347100" cy="372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37359" y="3161028"/>
              <a:ext cx="1194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9900"/>
                  </a:solidFill>
                </a:rPr>
                <a:t>31% </a:t>
              </a:r>
              <a:r>
                <a:rPr lang="ko-KR" altLang="en-US" b="1" dirty="0" smtClean="0">
                  <a:solidFill>
                    <a:srgbClr val="FF9900"/>
                  </a:solidFill>
                  <a:ea typeface="Nanum Gothic" panose="020B0600000101010101"/>
                </a:rPr>
                <a:t>이동</a:t>
              </a:r>
              <a:endParaRPr lang="ko-KR" altLang="en-US" b="1" dirty="0">
                <a:solidFill>
                  <a:srgbClr val="FF9900"/>
                </a:solidFill>
                <a:ea typeface="Nanum Gothic" panose="020B0600000101010101"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7502632" y="3218936"/>
              <a:ext cx="1382447" cy="728248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ash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7102521" y="2946721"/>
              <a:ext cx="353496" cy="12016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738408" y="3442071"/>
              <a:ext cx="394240" cy="7015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9738409" y="3232896"/>
              <a:ext cx="394240" cy="2091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290213" y="3448628"/>
              <a:ext cx="394240" cy="6775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800568" y="3945827"/>
              <a:ext cx="394240" cy="2172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328766" y="3831567"/>
              <a:ext cx="394240" cy="329717"/>
            </a:xfrm>
            <a:prstGeom prst="rect">
              <a:avLst/>
            </a:prstGeom>
            <a:solidFill>
              <a:srgbClr val="0926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739878" y="2903179"/>
              <a:ext cx="392770" cy="329716"/>
            </a:xfrm>
            <a:prstGeom prst="rect">
              <a:avLst/>
            </a:prstGeom>
            <a:solidFill>
              <a:srgbClr val="0926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64" name="직선 화살표 연결선 63"/>
            <p:cNvCxnSpPr>
              <a:endCxn id="59" idx="1"/>
            </p:cNvCxnSpPr>
            <p:nvPr/>
          </p:nvCxnSpPr>
          <p:spPr>
            <a:xfrm>
              <a:off x="10161059" y="3085293"/>
              <a:ext cx="1167707" cy="911133"/>
            </a:xfrm>
            <a:prstGeom prst="straightConnector1">
              <a:avLst/>
            </a:prstGeom>
            <a:ln w="76200">
              <a:solidFill>
                <a:srgbClr val="FF9900"/>
              </a:solidFill>
              <a:prstDash val="sysDash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0733363" y="3186454"/>
              <a:ext cx="1437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9900"/>
                  </a:solidFill>
                  <a:ea typeface="Nanum Gothic" panose="020B0600000101010101"/>
                </a:rPr>
                <a:t>27% </a:t>
              </a:r>
              <a:r>
                <a:rPr lang="ko-KR" altLang="en-US" b="1" dirty="0" smtClean="0">
                  <a:solidFill>
                    <a:srgbClr val="FF9900"/>
                  </a:solidFill>
                  <a:ea typeface="Nanum Gothic" panose="020B0600000101010101"/>
                </a:rPr>
                <a:t>이동</a:t>
              </a:r>
              <a:endParaRPr lang="ko-KR" altLang="en-US" b="1" dirty="0">
                <a:solidFill>
                  <a:srgbClr val="FF9900"/>
                </a:solidFill>
                <a:ea typeface="Nanum Gothic" panose="020B0600000101010101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9731791" y="2924524"/>
              <a:ext cx="386631" cy="120169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 flipV="1">
              <a:off x="6926540" y="4148027"/>
              <a:ext cx="2448770" cy="76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9618435" y="4143615"/>
              <a:ext cx="2365828" cy="120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797723" y="2620249"/>
              <a:ext cx="9651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 smtClean="0">
                  <a:latin typeface="+mn-ea"/>
                </a:rPr>
                <a:t>선호와인</a:t>
              </a:r>
              <a:endParaRPr lang="ko-KR" altLang="en-US" sz="1500" b="1" dirty="0">
                <a:latin typeface="+mn-ea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475616" y="2569449"/>
              <a:ext cx="9651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 smtClean="0">
                  <a:latin typeface="+mn-ea"/>
                </a:rPr>
                <a:t>선호와인</a:t>
              </a:r>
              <a:endParaRPr lang="ko-KR" altLang="en-US" sz="1500" b="1" dirty="0">
                <a:latin typeface="+mn-ea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55656" y="4362450"/>
              <a:ext cx="59363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-6700" y="360084"/>
            <a:ext cx="461665" cy="6501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               </a:t>
            </a:r>
            <a:r>
              <a:rPr lang="en-US" altLang="ko-KR" dirty="0"/>
              <a:t> </a:t>
            </a:r>
            <a:r>
              <a:rPr lang="en-US" altLang="ko-KR" dirty="0" smtClean="0"/>
              <a:t>               </a:t>
            </a:r>
            <a:r>
              <a:rPr lang="ko-KR" altLang="en-US" dirty="0" smtClean="0"/>
              <a:t>분류 분석</a:t>
            </a:r>
            <a:endParaRPr lang="en-US" altLang="ko-KR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분석 결과   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둘째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와인 맛 별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음식과의 궁합을 고려한 추천 시 고객 선호 와인이 특성 별로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</a:rPr>
              <a:t>그룹화되는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 경향을 확인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828" y="735949"/>
            <a:ext cx="1289022" cy="113364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1"/>
          <a:srcRect t="10132" r="196"/>
          <a:stretch/>
        </p:blipFill>
        <p:spPr>
          <a:xfrm>
            <a:off x="2880244" y="776893"/>
            <a:ext cx="1180216" cy="108012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976" y="754849"/>
            <a:ext cx="1070853" cy="109106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10766" y="1956823"/>
            <a:ext cx="857360" cy="657750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040755" y="1956823"/>
            <a:ext cx="857360" cy="65775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66137" y="1956823"/>
            <a:ext cx="857360" cy="657750"/>
          </a:xfrm>
          <a:prstGeom prst="rect">
            <a:avLst/>
          </a:prstGeom>
        </p:spPr>
      </p:pic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19754"/>
              </p:ext>
            </p:extLst>
          </p:nvPr>
        </p:nvGraphicFramePr>
        <p:xfrm>
          <a:off x="571077" y="2646457"/>
          <a:ext cx="5554500" cy="1444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500">
                  <a:extLst>
                    <a:ext uri="{9D8B030D-6E8A-4147-A177-3AD203B41FA5}">
                      <a16:colId xmlns:a16="http://schemas.microsoft.com/office/drawing/2014/main" val="1130153836"/>
                    </a:ext>
                  </a:extLst>
                </a:gridCol>
                <a:gridCol w="1851500">
                  <a:extLst>
                    <a:ext uri="{9D8B030D-6E8A-4147-A177-3AD203B41FA5}">
                      <a16:colId xmlns:a16="http://schemas.microsoft.com/office/drawing/2014/main" val="1220709019"/>
                    </a:ext>
                  </a:extLst>
                </a:gridCol>
                <a:gridCol w="1851500">
                  <a:extLst>
                    <a:ext uri="{9D8B030D-6E8A-4147-A177-3AD203B41FA5}">
                      <a16:colId xmlns:a16="http://schemas.microsoft.com/office/drawing/2014/main" val="35597131"/>
                    </a:ext>
                  </a:extLst>
                </a:gridCol>
              </a:tblGrid>
              <a:tr h="1444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baseline="0" dirty="0" smtClean="0">
                          <a:ea typeface="Nanum Gothic" panose="020B0600000101010101"/>
                        </a:rPr>
                        <a:t>직장인 남성</a:t>
                      </a:r>
                      <a:endParaRPr lang="en-US" altLang="ko-KR" sz="1900" b="1" baseline="0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baseline="0" dirty="0" smtClean="0">
                          <a:ea typeface="Nanum Gothic" panose="020B0600000101010101"/>
                        </a:rPr>
                        <a:t>뚜렷한 선호 </a:t>
                      </a:r>
                      <a:r>
                        <a:rPr lang="en-US" altLang="ko-KR" sz="1600" baseline="0" dirty="0" smtClean="0">
                          <a:ea typeface="Nanum Gothic" panose="020B0600000101010101"/>
                        </a:rPr>
                        <a:t/>
                      </a:r>
                      <a:br>
                        <a:rPr lang="en-US" altLang="ko-KR" sz="1600" baseline="0" dirty="0" smtClean="0">
                          <a:ea typeface="Nanum Gothic" panose="020B0600000101010101"/>
                        </a:rPr>
                      </a:br>
                      <a:r>
                        <a:rPr lang="ko-KR" altLang="en-US" sz="1600" baseline="0" dirty="0" smtClean="0">
                          <a:ea typeface="Nanum Gothic" panose="020B0600000101010101"/>
                        </a:rPr>
                        <a:t>와인이 있는 그룹</a:t>
                      </a:r>
                      <a:endParaRPr lang="en-US" altLang="ko-KR" sz="1600" baseline="0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en-US" altLang="ko-KR" sz="1600" baseline="0" dirty="0" smtClean="0">
                          <a:ea typeface="Nanum Gothic" panose="020B0600000101010101"/>
                        </a:rPr>
                        <a:t>: </a:t>
                      </a:r>
                      <a:r>
                        <a:rPr lang="ko-KR" altLang="en-US" sz="1600" b="1" baseline="0" dirty="0" smtClean="0">
                          <a:ea typeface="Nanum Gothic" panose="020B0600000101010101"/>
                        </a:rPr>
                        <a:t>구매력 有</a:t>
                      </a:r>
                      <a:endParaRPr lang="en-US" altLang="ko-KR" sz="1600" b="1" baseline="0" dirty="0" smtClean="0"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>
                          <a:ea typeface="Nanum Gothic" panose="020B0600000101010101"/>
                        </a:rPr>
                        <a:t>젊은 남녀</a:t>
                      </a:r>
                      <a:endParaRPr lang="en-US" altLang="ko-KR" sz="1900" b="1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ea typeface="Nanum Gothic" panose="020B0600000101010101"/>
                        </a:rPr>
                        <a:t>가성비를</a:t>
                      </a:r>
                      <a:r>
                        <a:rPr lang="ko-KR" altLang="en-US" sz="1600" dirty="0" smtClean="0">
                          <a:ea typeface="Nanum Gothic" panose="020B0600000101010101"/>
                        </a:rPr>
                        <a:t> 중요시하는 그룹</a:t>
                      </a:r>
                      <a:endParaRPr lang="en-US" altLang="ko-KR" sz="1600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ea typeface="Nanum Gothic" panose="020B0600000101010101"/>
                        </a:rPr>
                        <a:t>: </a:t>
                      </a:r>
                      <a:r>
                        <a:rPr lang="ko-KR" altLang="en-US" sz="1600" b="1" dirty="0" err="1" smtClean="0">
                          <a:ea typeface="Nanum Gothic" panose="020B0600000101010101"/>
                        </a:rPr>
                        <a:t>혼술족</a:t>
                      </a:r>
                      <a:r>
                        <a:rPr lang="en-US" altLang="ko-KR" sz="1600" b="1" dirty="0" smtClean="0">
                          <a:ea typeface="Nanum Gothic" panose="020B0600000101010101"/>
                        </a:rPr>
                        <a:t>, </a:t>
                      </a:r>
                      <a:r>
                        <a:rPr lang="ko-KR" altLang="en-US" sz="1600" b="1" dirty="0" err="1" smtClean="0">
                          <a:ea typeface="Nanum Gothic" panose="020B0600000101010101"/>
                        </a:rPr>
                        <a:t>홈술족</a:t>
                      </a:r>
                      <a:endParaRPr lang="ko-KR" altLang="en-US" sz="1600" b="1" dirty="0"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>
                          <a:ea typeface="Nanum Gothic" panose="020B0600000101010101"/>
                        </a:rPr>
                        <a:t>중년 여성</a:t>
                      </a:r>
                      <a:endParaRPr lang="en-US" altLang="ko-KR" sz="1900" b="1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Nanum Gothic" panose="020B0600000101010101"/>
                        </a:rPr>
                        <a:t>와인과 음식을 </a:t>
                      </a:r>
                      <a:endParaRPr lang="en-US" altLang="ko-KR" sz="1600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ea typeface="Nanum Gothic" panose="020B0600000101010101"/>
                        </a:rPr>
                        <a:t>함께 하는</a:t>
                      </a:r>
                      <a:r>
                        <a:rPr lang="ko-KR" altLang="en-US" sz="1600" baseline="0" dirty="0" smtClean="0">
                          <a:ea typeface="Nanum Gothic" panose="020B0600000101010101"/>
                        </a:rPr>
                        <a:t> 그룹</a:t>
                      </a:r>
                      <a:endParaRPr lang="en-US" altLang="ko-KR" sz="1600" baseline="0" dirty="0" smtClean="0">
                        <a:ea typeface="Nanum Gothic" panose="020B0600000101010101"/>
                      </a:endParaRPr>
                    </a:p>
                    <a:p>
                      <a:pPr algn="ctr" latinLnBrk="1"/>
                      <a:r>
                        <a:rPr lang="en-US" altLang="ko-KR" sz="1600" baseline="0" dirty="0" smtClean="0">
                          <a:ea typeface="Nanum Gothic" panose="020B0600000101010101"/>
                        </a:rPr>
                        <a:t>: </a:t>
                      </a:r>
                      <a:r>
                        <a:rPr lang="ko-KR" altLang="en-US" sz="1600" b="1" baseline="0" dirty="0" smtClean="0">
                          <a:ea typeface="Nanum Gothic" panose="020B0600000101010101"/>
                        </a:rPr>
                        <a:t> 충성 고객층</a:t>
                      </a:r>
                      <a:endParaRPr lang="ko-KR" altLang="en-US" sz="1600" b="1" dirty="0">
                        <a:ea typeface="Nanum Gothic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57085"/>
                  </a:ext>
                </a:extLst>
              </a:tr>
            </a:tbl>
          </a:graphicData>
        </a:graphic>
      </p:graphicFrame>
      <p:sp>
        <p:nvSpPr>
          <p:cNvPr id="88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1415055" y="3753663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3243344" y="3753663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5014903" y="3753663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40006"/>
              </p:ext>
            </p:extLst>
          </p:nvPr>
        </p:nvGraphicFramePr>
        <p:xfrm>
          <a:off x="584924" y="4378340"/>
          <a:ext cx="5540652" cy="1115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721">
                  <a:extLst>
                    <a:ext uri="{9D8B030D-6E8A-4147-A177-3AD203B41FA5}">
                      <a16:colId xmlns:a16="http://schemas.microsoft.com/office/drawing/2014/main" val="1130153836"/>
                    </a:ext>
                  </a:extLst>
                </a:gridCol>
                <a:gridCol w="461721">
                  <a:extLst>
                    <a:ext uri="{9D8B030D-6E8A-4147-A177-3AD203B41FA5}">
                      <a16:colId xmlns:a16="http://schemas.microsoft.com/office/drawing/2014/main" val="3409696152"/>
                    </a:ext>
                  </a:extLst>
                </a:gridCol>
                <a:gridCol w="461721">
                  <a:extLst>
                    <a:ext uri="{9D8B030D-6E8A-4147-A177-3AD203B41FA5}">
                      <a16:colId xmlns:a16="http://schemas.microsoft.com/office/drawing/2014/main" val="3884876735"/>
                    </a:ext>
                  </a:extLst>
                </a:gridCol>
                <a:gridCol w="461721">
                  <a:extLst>
                    <a:ext uri="{9D8B030D-6E8A-4147-A177-3AD203B41FA5}">
                      <a16:colId xmlns:a16="http://schemas.microsoft.com/office/drawing/2014/main" val="2103316484"/>
                    </a:ext>
                  </a:extLst>
                </a:gridCol>
                <a:gridCol w="923442">
                  <a:extLst>
                    <a:ext uri="{9D8B030D-6E8A-4147-A177-3AD203B41FA5}">
                      <a16:colId xmlns:a16="http://schemas.microsoft.com/office/drawing/2014/main" val="1220709019"/>
                    </a:ext>
                  </a:extLst>
                </a:gridCol>
                <a:gridCol w="923442">
                  <a:extLst>
                    <a:ext uri="{9D8B030D-6E8A-4147-A177-3AD203B41FA5}">
                      <a16:colId xmlns:a16="http://schemas.microsoft.com/office/drawing/2014/main" val="1660565129"/>
                    </a:ext>
                  </a:extLst>
                </a:gridCol>
                <a:gridCol w="923442">
                  <a:extLst>
                    <a:ext uri="{9D8B030D-6E8A-4147-A177-3AD203B41FA5}">
                      <a16:colId xmlns:a16="http://schemas.microsoft.com/office/drawing/2014/main" val="35597131"/>
                    </a:ext>
                  </a:extLst>
                </a:gridCol>
                <a:gridCol w="923442">
                  <a:extLst>
                    <a:ext uri="{9D8B030D-6E8A-4147-A177-3AD203B41FA5}">
                      <a16:colId xmlns:a16="http://schemas.microsoft.com/office/drawing/2014/main" val="2291800943"/>
                    </a:ext>
                  </a:extLst>
                </a:gridCol>
              </a:tblGrid>
              <a:tr h="55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baseline="0" dirty="0" smtClean="0">
                          <a:ea typeface="Nanum Gothic" panose="020B0600000101010101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baseline="0" dirty="0" smtClean="0">
                          <a:ea typeface="Nanum Gothic" panose="020B0600000101010101"/>
                        </a:rPr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baseline="0" dirty="0" smtClean="0">
                          <a:ea typeface="Nanum Gothic" panose="020B0600000101010101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baseline="0" dirty="0" smtClean="0">
                          <a:ea typeface="Nanum Gothic" panose="020B0600000101010101"/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ea typeface="Nanum Gothic" panose="020B0600000101010101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ea typeface="Nanum Gothic" panose="020B0600000101010101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ea typeface="Nanum Gothic" panose="020B0600000101010101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ea typeface="Nanum Gothic" panose="020B0600000101010101"/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57085"/>
                  </a:ext>
                </a:extLst>
              </a:tr>
              <a:tr h="557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ea typeface="Nanum Gothic" panose="020B0600000101010101"/>
                        </a:rPr>
                        <a:t>35</a:t>
                      </a:r>
                      <a:endParaRPr lang="en-US" altLang="ko-KR" sz="1600" b="1" baseline="0" dirty="0" smtClean="0"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ea typeface="Nanum Gothic" panose="020B0600000101010101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ea typeface="Nanum Gothic" panose="020B0600000101010101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ea typeface="Nanum Gothic" panose="020B0600000101010101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ea typeface="Nanum Gothic" panose="020B0600000101010101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ea typeface="Nanum Gothic" panose="020B0600000101010101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ea typeface="Nanum Gothic" panose="020B0600000101010101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ea typeface="Nanum Gothic" panose="020B0600000101010101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640470"/>
                  </a:ext>
                </a:extLst>
              </a:tr>
            </a:tbl>
          </a:graphicData>
        </a:graphic>
      </p:graphicFrame>
      <p:sp>
        <p:nvSpPr>
          <p:cNvPr id="98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1415055" y="5165807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3243344" y="5165807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30">
            <a:extLst>
              <a:ext uri="{FF2B5EF4-FFF2-40B4-BE49-F238E27FC236}">
                <a16:creationId xmlns:a16="http://schemas.microsoft.com/office/drawing/2014/main" id="{D48A575D-789C-4B82-8C8F-B10CA907CCCB}"/>
              </a:ext>
            </a:extLst>
          </p:cNvPr>
          <p:cNvSpPr/>
          <p:nvPr/>
        </p:nvSpPr>
        <p:spPr>
          <a:xfrm rot="16200000">
            <a:off x="5014903" y="5165807"/>
            <a:ext cx="266700" cy="950874"/>
          </a:xfrm>
          <a:custGeom>
            <a:avLst/>
            <a:gdLst>
              <a:gd name="connsiteX0" fmla="*/ 0 w 1485900"/>
              <a:gd name="connsiteY0" fmla="*/ 2567940 h 3032760"/>
              <a:gd name="connsiteX1" fmla="*/ 1485900 w 1485900"/>
              <a:gd name="connsiteY1" fmla="*/ 0 h 3032760"/>
              <a:gd name="connsiteX2" fmla="*/ 1485900 w 1485900"/>
              <a:gd name="connsiteY2" fmla="*/ 2316480 h 3032760"/>
              <a:gd name="connsiteX3" fmla="*/ 15240 w 1485900"/>
              <a:gd name="connsiteY3" fmla="*/ 3032760 h 3032760"/>
              <a:gd name="connsiteX4" fmla="*/ 0 w 1485900"/>
              <a:gd name="connsiteY4" fmla="*/ 2567940 h 3032760"/>
              <a:gd name="connsiteX0" fmla="*/ 0 w 1485900"/>
              <a:gd name="connsiteY0" fmla="*/ 2567940 h 3276442"/>
              <a:gd name="connsiteX1" fmla="*/ 1485900 w 1485900"/>
              <a:gd name="connsiteY1" fmla="*/ 0 h 3276442"/>
              <a:gd name="connsiteX2" fmla="*/ 1485900 w 1485900"/>
              <a:gd name="connsiteY2" fmla="*/ 2316480 h 3276442"/>
              <a:gd name="connsiteX3" fmla="*/ 7655 w 1485900"/>
              <a:gd name="connsiteY3" fmla="*/ 3276442 h 3276442"/>
              <a:gd name="connsiteX4" fmla="*/ 0 w 1485900"/>
              <a:gd name="connsiteY4" fmla="*/ 2567940 h 3276442"/>
              <a:gd name="connsiteX0" fmla="*/ 675 w 1478990"/>
              <a:gd name="connsiteY0" fmla="*/ 2849698 h 3276442"/>
              <a:gd name="connsiteX1" fmla="*/ 1478990 w 1478990"/>
              <a:gd name="connsiteY1" fmla="*/ 0 h 3276442"/>
              <a:gd name="connsiteX2" fmla="*/ 1478990 w 1478990"/>
              <a:gd name="connsiteY2" fmla="*/ 2316480 h 3276442"/>
              <a:gd name="connsiteX3" fmla="*/ 745 w 1478990"/>
              <a:gd name="connsiteY3" fmla="*/ 3276442 h 3276442"/>
              <a:gd name="connsiteX4" fmla="*/ 675 w 1478990"/>
              <a:gd name="connsiteY4" fmla="*/ 2849698 h 3276442"/>
              <a:gd name="connsiteX0" fmla="*/ 0 w 4307554"/>
              <a:gd name="connsiteY0" fmla="*/ 1494217 h 3276442"/>
              <a:gd name="connsiteX1" fmla="*/ 4307554 w 4307554"/>
              <a:gd name="connsiteY1" fmla="*/ 0 h 3276442"/>
              <a:gd name="connsiteX2" fmla="*/ 4307554 w 4307554"/>
              <a:gd name="connsiteY2" fmla="*/ 2316480 h 3276442"/>
              <a:gd name="connsiteX3" fmla="*/ 2829309 w 4307554"/>
              <a:gd name="connsiteY3" fmla="*/ 3276442 h 3276442"/>
              <a:gd name="connsiteX4" fmla="*/ 0 w 4307554"/>
              <a:gd name="connsiteY4" fmla="*/ 1494217 h 3276442"/>
              <a:gd name="connsiteX0" fmla="*/ 0 w 4307554"/>
              <a:gd name="connsiteY0" fmla="*/ 1494217 h 2316480"/>
              <a:gd name="connsiteX1" fmla="*/ 4307554 w 4307554"/>
              <a:gd name="connsiteY1" fmla="*/ 0 h 2316480"/>
              <a:gd name="connsiteX2" fmla="*/ 4307554 w 4307554"/>
              <a:gd name="connsiteY2" fmla="*/ 2316480 h 2316480"/>
              <a:gd name="connsiteX3" fmla="*/ 7656 w 4307554"/>
              <a:gd name="connsiteY3" fmla="*/ 2004726 h 2316480"/>
              <a:gd name="connsiteX4" fmla="*/ 0 w 4307554"/>
              <a:gd name="connsiteY4" fmla="*/ 1494217 h 2316480"/>
              <a:gd name="connsiteX0" fmla="*/ 4643 w 4312197"/>
              <a:gd name="connsiteY0" fmla="*/ 1494217 h 2316480"/>
              <a:gd name="connsiteX1" fmla="*/ 4312197 w 4312197"/>
              <a:gd name="connsiteY1" fmla="*/ 0 h 2316480"/>
              <a:gd name="connsiteX2" fmla="*/ 4312197 w 4312197"/>
              <a:gd name="connsiteY2" fmla="*/ 2316480 h 2316480"/>
              <a:gd name="connsiteX3" fmla="*/ 447 w 4312197"/>
              <a:gd name="connsiteY3" fmla="*/ 2002347 h 2316480"/>
              <a:gd name="connsiteX4" fmla="*/ 4643 w 4312197"/>
              <a:gd name="connsiteY4" fmla="*/ 1494217 h 2316480"/>
              <a:gd name="connsiteX0" fmla="*/ 259 w 4312555"/>
              <a:gd name="connsiteY0" fmla="*/ 1491837 h 2316480"/>
              <a:gd name="connsiteX1" fmla="*/ 4312555 w 4312555"/>
              <a:gd name="connsiteY1" fmla="*/ 0 h 2316480"/>
              <a:gd name="connsiteX2" fmla="*/ 4312555 w 4312555"/>
              <a:gd name="connsiteY2" fmla="*/ 2316480 h 2316480"/>
              <a:gd name="connsiteX3" fmla="*/ 805 w 4312555"/>
              <a:gd name="connsiteY3" fmla="*/ 2002347 h 2316480"/>
              <a:gd name="connsiteX4" fmla="*/ 259 w 4312555"/>
              <a:gd name="connsiteY4" fmla="*/ 1491837 h 2316480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02347 h 2589385"/>
              <a:gd name="connsiteX4" fmla="*/ 259 w 4312555"/>
              <a:gd name="connsiteY4" fmla="*/ 1491837 h 2589385"/>
              <a:gd name="connsiteX0" fmla="*/ 259 w 4312555"/>
              <a:gd name="connsiteY0" fmla="*/ 1491837 h 2589385"/>
              <a:gd name="connsiteX1" fmla="*/ 4312555 w 4312555"/>
              <a:gd name="connsiteY1" fmla="*/ 0 h 2589385"/>
              <a:gd name="connsiteX2" fmla="*/ 4312555 w 4312555"/>
              <a:gd name="connsiteY2" fmla="*/ 2589385 h 2589385"/>
              <a:gd name="connsiteX3" fmla="*/ 805 w 4312555"/>
              <a:gd name="connsiteY3" fmla="*/ 2025090 h 2589385"/>
              <a:gd name="connsiteX4" fmla="*/ 259 w 4312555"/>
              <a:gd name="connsiteY4" fmla="*/ 1491837 h 2589385"/>
              <a:gd name="connsiteX0" fmla="*/ 259 w 4312555"/>
              <a:gd name="connsiteY0" fmla="*/ 1552754 h 2650302"/>
              <a:gd name="connsiteX1" fmla="*/ 4312555 w 4312555"/>
              <a:gd name="connsiteY1" fmla="*/ 0 h 2650302"/>
              <a:gd name="connsiteX2" fmla="*/ 4312555 w 4312555"/>
              <a:gd name="connsiteY2" fmla="*/ 2650302 h 2650302"/>
              <a:gd name="connsiteX3" fmla="*/ 805 w 4312555"/>
              <a:gd name="connsiteY3" fmla="*/ 2086007 h 2650302"/>
              <a:gd name="connsiteX4" fmla="*/ 259 w 4312555"/>
              <a:gd name="connsiteY4" fmla="*/ 1552754 h 2650302"/>
              <a:gd name="connsiteX0" fmla="*/ 259 w 4312555"/>
              <a:gd name="connsiteY0" fmla="*/ 1552754 h 2504102"/>
              <a:gd name="connsiteX1" fmla="*/ 4312555 w 4312555"/>
              <a:gd name="connsiteY1" fmla="*/ 0 h 2504102"/>
              <a:gd name="connsiteX2" fmla="*/ 4301728 w 4312555"/>
              <a:gd name="connsiteY2" fmla="*/ 2504102 h 2504102"/>
              <a:gd name="connsiteX3" fmla="*/ 805 w 4312555"/>
              <a:gd name="connsiteY3" fmla="*/ 2086007 h 2504102"/>
              <a:gd name="connsiteX4" fmla="*/ 259 w 4312555"/>
              <a:gd name="connsiteY4" fmla="*/ 1552754 h 2504102"/>
              <a:gd name="connsiteX0" fmla="*/ 259 w 4323382"/>
              <a:gd name="connsiteY0" fmla="*/ 1552754 h 2577201"/>
              <a:gd name="connsiteX1" fmla="*/ 4312555 w 4323382"/>
              <a:gd name="connsiteY1" fmla="*/ 0 h 2577201"/>
              <a:gd name="connsiteX2" fmla="*/ 4323382 w 4323382"/>
              <a:gd name="connsiteY2" fmla="*/ 2577201 h 2577201"/>
              <a:gd name="connsiteX3" fmla="*/ 805 w 4323382"/>
              <a:gd name="connsiteY3" fmla="*/ 2086007 h 2577201"/>
              <a:gd name="connsiteX4" fmla="*/ 259 w 4323382"/>
              <a:gd name="connsiteY4" fmla="*/ 1552754 h 2577201"/>
              <a:gd name="connsiteX0" fmla="*/ 259 w 4323382"/>
              <a:gd name="connsiteY0" fmla="*/ 1552754 h 2625934"/>
              <a:gd name="connsiteX1" fmla="*/ 4312555 w 4323382"/>
              <a:gd name="connsiteY1" fmla="*/ 0 h 2625934"/>
              <a:gd name="connsiteX2" fmla="*/ 4323382 w 4323382"/>
              <a:gd name="connsiteY2" fmla="*/ 2625934 h 2625934"/>
              <a:gd name="connsiteX3" fmla="*/ 805 w 4323382"/>
              <a:gd name="connsiteY3" fmla="*/ 2086007 h 2625934"/>
              <a:gd name="connsiteX4" fmla="*/ 259 w 4323382"/>
              <a:gd name="connsiteY4" fmla="*/ 1552754 h 262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3382" h="2625934">
                <a:moveTo>
                  <a:pt x="259" y="1552754"/>
                </a:moveTo>
                <a:lnTo>
                  <a:pt x="4312555" y="0"/>
                </a:lnTo>
                <a:lnTo>
                  <a:pt x="4323382" y="2625934"/>
                </a:lnTo>
                <a:cubicBezTo>
                  <a:pt x="2886132" y="2521223"/>
                  <a:pt x="1438055" y="2190718"/>
                  <a:pt x="805" y="2086007"/>
                </a:cubicBezTo>
                <a:cubicBezTo>
                  <a:pt x="-1747" y="1849840"/>
                  <a:pt x="2811" y="1788921"/>
                  <a:pt x="259" y="1552754"/>
                </a:cubicBezTo>
                <a:close/>
              </a:path>
            </a:pathLst>
          </a:custGeom>
          <a:solidFill>
            <a:srgbClr val="CCE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368058"/>
              </p:ext>
            </p:extLst>
          </p:nvPr>
        </p:nvGraphicFramePr>
        <p:xfrm>
          <a:off x="571077" y="5774594"/>
          <a:ext cx="5554500" cy="1030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500">
                  <a:extLst>
                    <a:ext uri="{9D8B030D-6E8A-4147-A177-3AD203B41FA5}">
                      <a16:colId xmlns:a16="http://schemas.microsoft.com/office/drawing/2014/main" val="1130153836"/>
                    </a:ext>
                  </a:extLst>
                </a:gridCol>
                <a:gridCol w="1851500">
                  <a:extLst>
                    <a:ext uri="{9D8B030D-6E8A-4147-A177-3AD203B41FA5}">
                      <a16:colId xmlns:a16="http://schemas.microsoft.com/office/drawing/2014/main" val="1220709019"/>
                    </a:ext>
                  </a:extLst>
                </a:gridCol>
                <a:gridCol w="1851500">
                  <a:extLst>
                    <a:ext uri="{9D8B030D-6E8A-4147-A177-3AD203B41FA5}">
                      <a16:colId xmlns:a16="http://schemas.microsoft.com/office/drawing/2014/main" val="35597131"/>
                    </a:ext>
                  </a:extLst>
                </a:gridCol>
              </a:tblGrid>
              <a:tr h="1030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err="1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고알콜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,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풍미깊은</a:t>
                      </a:r>
                      <a:r>
                        <a:rPr lang="ko-KR" altLang="en-US" sz="1600" baseline="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와인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0000FF"/>
                          </a:solidFill>
                          <a:ea typeface="Nanum Gothic" panose="020B0600000101010101"/>
                        </a:rPr>
                        <a:t>저알콜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,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과일향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/>
                      </a:r>
                      <a:br>
                        <a:rPr lang="en-US" altLang="ko-KR" sz="160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</a:b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미디엄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바디 와인</a:t>
                      </a:r>
                      <a:endParaRPr lang="ko-KR" altLang="en-US" sz="1600" dirty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고알콜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,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고당도</a:t>
                      </a:r>
                      <a:r>
                        <a:rPr lang="en-US" altLang="ko-KR" sz="1600" baseline="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  <a:t/>
                      </a:r>
                      <a:br>
                        <a:rPr lang="en-US" altLang="ko-KR" sz="1600" baseline="0" dirty="0" smtClean="0">
                          <a:solidFill>
                            <a:srgbClr val="FF0000"/>
                          </a:solidFill>
                          <a:ea typeface="Nanum Gothic" panose="020B0600000101010101"/>
                        </a:rPr>
                      </a:b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ea typeface="Nanum Gothic" panose="020B0600000101010101"/>
                        </a:rPr>
                        <a:t>라이트 바디 와인</a:t>
                      </a:r>
                      <a:endParaRPr lang="ko-KR" altLang="en-US" sz="1600" dirty="0">
                        <a:solidFill>
                          <a:schemeClr val="tx1"/>
                        </a:solidFill>
                        <a:ea typeface="Nanum Gothic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857085"/>
                  </a:ext>
                </a:extLst>
              </a:tr>
            </a:tbl>
          </a:graphicData>
        </a:graphic>
      </p:graphicFrame>
      <p:cxnSp>
        <p:nvCxnSpPr>
          <p:cNvPr id="65" name="직선 연결선[R] 57">
            <a:extLst>
              <a:ext uri="{FF2B5EF4-FFF2-40B4-BE49-F238E27FC236}">
                <a16:creationId xmlns:a16="http://schemas.microsoft.com/office/drawing/2014/main" id="{074C9359-F480-DA4A-9F41-3DB7087D3D97}"/>
              </a:ext>
            </a:extLst>
          </p:cNvPr>
          <p:cNvCxnSpPr/>
          <p:nvPr/>
        </p:nvCxnSpPr>
        <p:spPr>
          <a:xfrm>
            <a:off x="1469327" y="-3798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57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FEA89-1F89-B448-8D1D-9E8B8C0647FC}"/>
              </a:ext>
            </a:extLst>
          </p:cNvPr>
          <p:cNvGrpSpPr/>
          <p:nvPr/>
        </p:nvGrpSpPr>
        <p:grpSpPr>
          <a:xfrm>
            <a:off x="137534" y="1168977"/>
            <a:ext cx="11930580" cy="5257093"/>
            <a:chOff x="137534" y="963482"/>
            <a:chExt cx="11930580" cy="54767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681C72-5BA0-0F43-8DAB-7B71ECA63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7480" y="996286"/>
              <a:ext cx="2997959" cy="22655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7FEA83-640F-FB44-AD7F-B101A2CB3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14" y="1007179"/>
              <a:ext cx="2864974" cy="226552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6EF2B2-69C0-A14B-A687-0B187591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288" y="1007179"/>
              <a:ext cx="2864974" cy="22655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CF6620-4410-B04F-82D0-3AFDAEF55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3262" y="963482"/>
              <a:ext cx="2864974" cy="226552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BCB3B5-584F-8045-AC02-2CABB3C2C026}"/>
                </a:ext>
              </a:extLst>
            </p:cNvPr>
            <p:cNvSpPr/>
            <p:nvPr/>
          </p:nvSpPr>
          <p:spPr>
            <a:xfrm>
              <a:off x="137534" y="996286"/>
              <a:ext cx="8634350" cy="544397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973F4E-EF80-C443-AC8C-E6941B30F473}"/>
                </a:ext>
              </a:extLst>
            </p:cNvPr>
            <p:cNvSpPr/>
            <p:nvPr/>
          </p:nvSpPr>
          <p:spPr>
            <a:xfrm>
              <a:off x="8957480" y="996286"/>
              <a:ext cx="3110634" cy="544397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panose="020B0600000101010101"/>
              </a:endParaRPr>
            </a:p>
          </p:txBody>
        </p:sp>
      </p:grpSp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  <a:latin typeface="Nanum Gothic" panose="020B0600000101010101"/>
              </a:rPr>
              <a:pPr lvl="0">
                <a:defRPr/>
              </a:pPr>
              <a:t>8</a:t>
            </a:fld>
            <a:endParaRPr lang="en-US" altLang="en-US" dirty="0">
              <a:solidFill>
                <a:schemeClr val="dk1"/>
              </a:solidFill>
              <a:latin typeface="Nanum Gothic" panose="020B0600000101010101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74770D-1508-544D-9BAC-7FF40FC3D644}"/>
              </a:ext>
            </a:extLst>
          </p:cNvPr>
          <p:cNvSpPr/>
          <p:nvPr/>
        </p:nvSpPr>
        <p:spPr>
          <a:xfrm>
            <a:off x="163314" y="468323"/>
            <a:ext cx="8647998" cy="4367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  <a:latin typeface="Nanum Gothic" panose="020B0600000101010101"/>
              </a:rPr>
              <a:t>분기별 매출액 총합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(2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분기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: 5~6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월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, 3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분기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: 7~9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월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, 4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분기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: 10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Nanum Gothic" panose="020B0600000101010101"/>
              </a:rPr>
              <a:t>월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)</a:t>
            </a:r>
            <a:endParaRPr kumimoji="1" lang="ko-KR" altLang="en-US" sz="1600" dirty="0">
              <a:solidFill>
                <a:sysClr val="windowText" lastClr="000000"/>
              </a:solidFill>
              <a:latin typeface="Nanum Gothic" panose="020B0600000101010101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E3B8C0-5679-3D41-95D2-6F416AF74EBE}"/>
              </a:ext>
            </a:extLst>
          </p:cNvPr>
          <p:cNvSpPr/>
          <p:nvPr/>
        </p:nvSpPr>
        <p:spPr>
          <a:xfrm>
            <a:off x="8957480" y="474054"/>
            <a:ext cx="3110635" cy="43672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ysClr val="windowText" lastClr="000000"/>
                </a:solidFill>
                <a:latin typeface="Nanum Gothic" panose="020B0600000101010101"/>
              </a:rPr>
              <a:t>ARIMA 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  <a:latin typeface="Nanum Gothic" panose="020B0600000101010101"/>
              </a:rPr>
              <a:t>MODEL(</a:t>
            </a:r>
            <a:r>
              <a:rPr kumimoji="1" lang="ko-KR" altLang="en-US" sz="1600" dirty="0" smtClean="0">
                <a:solidFill>
                  <a:sysClr val="windowText" lastClr="000000"/>
                </a:solidFill>
                <a:latin typeface="Nanum Gothic" panose="020B0600000101010101"/>
              </a:rPr>
              <a:t>일별</a:t>
            </a:r>
            <a:r>
              <a:rPr kumimoji="1" lang="en-US" altLang="ko-KR" sz="1600" dirty="0" smtClean="0">
                <a:solidFill>
                  <a:sysClr val="windowText" lastClr="000000"/>
                </a:solidFill>
                <a:latin typeface="Nanum Gothic" panose="020B0600000101010101"/>
              </a:rPr>
              <a:t>)</a:t>
            </a:r>
            <a:endParaRPr kumimoji="1" lang="ko-KR" altLang="en-US" sz="1600" dirty="0">
              <a:solidFill>
                <a:sysClr val="windowText" lastClr="000000"/>
              </a:solidFill>
              <a:latin typeface="Nanum Gothic" panose="020B0600000101010101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9A2BD8-F4E6-D942-8E44-00E23258C228}"/>
              </a:ext>
            </a:extLst>
          </p:cNvPr>
          <p:cNvSpPr/>
          <p:nvPr/>
        </p:nvSpPr>
        <p:spPr>
          <a:xfrm>
            <a:off x="341194" y="1446796"/>
            <a:ext cx="545910" cy="521807"/>
          </a:xfrm>
          <a:prstGeom prst="ellipse">
            <a:avLst/>
          </a:prstGeom>
          <a:noFill/>
          <a:ln w="28575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19BD34-055A-A34D-81E2-0DB73F078446}"/>
              </a:ext>
            </a:extLst>
          </p:cNvPr>
          <p:cNvSpPr/>
          <p:nvPr/>
        </p:nvSpPr>
        <p:spPr>
          <a:xfrm>
            <a:off x="3752078" y="1480051"/>
            <a:ext cx="545910" cy="521807"/>
          </a:xfrm>
          <a:prstGeom prst="ellipse">
            <a:avLst/>
          </a:prstGeom>
          <a:noFill/>
          <a:ln w="28575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D7A3C5F-DFA0-9445-9A9C-A689A5238794}"/>
              </a:ext>
            </a:extLst>
          </p:cNvPr>
          <p:cNvSpPr/>
          <p:nvPr/>
        </p:nvSpPr>
        <p:spPr>
          <a:xfrm>
            <a:off x="4822670" y="1707699"/>
            <a:ext cx="545910" cy="521807"/>
          </a:xfrm>
          <a:prstGeom prst="ellipse">
            <a:avLst/>
          </a:prstGeom>
          <a:noFill/>
          <a:ln w="28575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977EEF3-F41A-8C44-BCC3-9E7A4147350C}"/>
              </a:ext>
            </a:extLst>
          </p:cNvPr>
          <p:cNvSpPr/>
          <p:nvPr/>
        </p:nvSpPr>
        <p:spPr>
          <a:xfrm>
            <a:off x="8162999" y="1320020"/>
            <a:ext cx="545910" cy="521807"/>
          </a:xfrm>
          <a:prstGeom prst="ellipse">
            <a:avLst/>
          </a:prstGeom>
          <a:noFill/>
          <a:ln w="28575">
            <a:solidFill>
              <a:srgbClr val="FF33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3645A89-DA63-E84C-A57B-719212B7AE06}"/>
              </a:ext>
            </a:extLst>
          </p:cNvPr>
          <p:cNvSpPr/>
          <p:nvPr/>
        </p:nvSpPr>
        <p:spPr>
          <a:xfrm>
            <a:off x="2617799" y="1748682"/>
            <a:ext cx="545910" cy="521807"/>
          </a:xfrm>
          <a:prstGeom prst="ellipse">
            <a:avLst/>
          </a:prstGeom>
          <a:noFill/>
          <a:ln w="28575">
            <a:solidFill>
              <a:srgbClr val="0178D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EBFAC5-9E2C-4944-AC7A-CC83151B53C5}"/>
              </a:ext>
            </a:extLst>
          </p:cNvPr>
          <p:cNvSpPr/>
          <p:nvPr/>
        </p:nvSpPr>
        <p:spPr>
          <a:xfrm>
            <a:off x="5496421" y="2229506"/>
            <a:ext cx="545910" cy="521807"/>
          </a:xfrm>
          <a:prstGeom prst="ellipse">
            <a:avLst/>
          </a:prstGeom>
          <a:noFill/>
          <a:ln w="28575">
            <a:solidFill>
              <a:srgbClr val="0178D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" panose="020B0600000101010101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96C25-3482-9644-B089-863FB621AB0F}"/>
              </a:ext>
            </a:extLst>
          </p:cNvPr>
          <p:cNvSpPr txBox="1"/>
          <p:nvPr/>
        </p:nvSpPr>
        <p:spPr>
          <a:xfrm>
            <a:off x="9018894" y="4798019"/>
            <a:ext cx="2931465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 Gothic" panose="020B0600000101010101"/>
              </a:rPr>
              <a:t>12</a:t>
            </a:r>
            <a:r>
              <a:rPr kumimoji="1" lang="ko-KR" altLang="en-US" dirty="0">
                <a:latin typeface="Nanum Gothic" panose="020B0600000101010101"/>
              </a:rPr>
              <a:t>월까지 꾸준히 매출액이 상승할 것으로 예측됨</a:t>
            </a:r>
            <a:endParaRPr kumimoji="1" lang="en-US" altLang="ko-KR" dirty="0">
              <a:latin typeface="Nanum Gothic" panose="020B0600000101010101"/>
            </a:endParaRPr>
          </a:p>
          <a:p>
            <a:r>
              <a:rPr kumimoji="1" lang="en-US" altLang="ko-KR" sz="1600" b="1" dirty="0">
                <a:latin typeface="Nanum Gothic" panose="020B0600000101010101"/>
              </a:rPr>
              <a:t>(</a:t>
            </a:r>
            <a:r>
              <a:rPr kumimoji="1" lang="en-US" altLang="ko-KR" sz="1600" b="1" dirty="0">
                <a:solidFill>
                  <a:srgbClr val="FF0000"/>
                </a:solidFill>
                <a:latin typeface="Nanum Gothic" panose="020B0600000101010101"/>
              </a:rPr>
              <a:t>EVENT DAY</a:t>
            </a:r>
            <a:r>
              <a:rPr kumimoji="1" lang="en-US" altLang="ko-KR" sz="1600" b="1" dirty="0">
                <a:latin typeface="Nanum Gothic" panose="020B0600000101010101"/>
              </a:rPr>
              <a:t>, </a:t>
            </a:r>
            <a:r>
              <a:rPr kumimoji="1" lang="ko-KR" altLang="en-US" sz="1600" b="1" dirty="0">
                <a:solidFill>
                  <a:srgbClr val="0178D4"/>
                </a:solidFill>
                <a:latin typeface="Nanum Gothic" panose="020B0600000101010101"/>
              </a:rPr>
              <a:t>분기말</a:t>
            </a:r>
            <a:r>
              <a:rPr kumimoji="1" lang="en-US" altLang="ko-KR" dirty="0">
                <a:latin typeface="Nanum Gothic" panose="020B0600000101010101"/>
              </a:rPr>
              <a:t>,</a:t>
            </a:r>
            <a:r>
              <a:rPr kumimoji="1" lang="ko-KR" altLang="en-US" sz="1600" b="1" dirty="0">
                <a:latin typeface="Nanum Gothic" panose="020B0600000101010101"/>
              </a:rPr>
              <a:t>연말</a:t>
            </a:r>
            <a:r>
              <a:rPr kumimoji="1" lang="ko-KR" altLang="en-US" sz="1600" dirty="0">
                <a:latin typeface="Nanum Gothic" panose="020B0600000101010101"/>
              </a:rPr>
              <a:t> </a:t>
            </a:r>
            <a:endParaRPr kumimoji="1" lang="en-US" altLang="ko-KR" sz="1600" dirty="0">
              <a:latin typeface="Nanum Gothic" panose="020B0600000101010101"/>
            </a:endParaRPr>
          </a:p>
          <a:p>
            <a:r>
              <a:rPr kumimoji="1" lang="en-US" altLang="ko-KR" sz="1600" dirty="0">
                <a:latin typeface="Nanum Gothic" panose="020B0600000101010101"/>
              </a:rPr>
              <a:t>3</a:t>
            </a:r>
            <a:r>
              <a:rPr kumimoji="1" lang="ko-KR" altLang="en-US" sz="1600" dirty="0">
                <a:latin typeface="Nanum Gothic" panose="020B0600000101010101"/>
              </a:rPr>
              <a:t>가지를 고려하려 예측</a:t>
            </a:r>
            <a:r>
              <a:rPr kumimoji="1" lang="en-US" altLang="ko-KR" sz="1600" dirty="0">
                <a:latin typeface="Nanum Gothic" panose="020B0600000101010101"/>
              </a:rPr>
              <a:t>)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8F08B9B-7344-DE44-9F3A-DA05F6DB4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01419"/>
              </p:ext>
            </p:extLst>
          </p:nvPr>
        </p:nvGraphicFramePr>
        <p:xfrm>
          <a:off x="9018895" y="3497697"/>
          <a:ext cx="293146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866">
                  <a:extLst>
                    <a:ext uri="{9D8B030D-6E8A-4147-A177-3AD203B41FA5}">
                      <a16:colId xmlns:a16="http://schemas.microsoft.com/office/drawing/2014/main" val="743173446"/>
                    </a:ext>
                  </a:extLst>
                </a:gridCol>
                <a:gridCol w="2198598">
                  <a:extLst>
                    <a:ext uri="{9D8B030D-6E8A-4147-A177-3AD203B41FA5}">
                      <a16:colId xmlns:a16="http://schemas.microsoft.com/office/drawing/2014/main" val="3238836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예측매출액</a:t>
                      </a:r>
                      <a:r>
                        <a:rPr lang="en-US" altLang="ko-KR" sz="1600" b="1" dirty="0"/>
                        <a:t>(10</a:t>
                      </a:r>
                      <a:r>
                        <a:rPr lang="ko-KR" altLang="en-US" sz="1600" b="1" dirty="0" err="1"/>
                        <a:t>월대비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13260"/>
                  </a:ext>
                </a:extLst>
              </a:tr>
              <a:tr h="308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1300000(15.13%)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92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1450000(28.42%)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490165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73BEDAF-1D93-0445-8913-AD0F12DF7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17932"/>
              </p:ext>
            </p:extLst>
          </p:nvPr>
        </p:nvGraphicFramePr>
        <p:xfrm>
          <a:off x="236561" y="3497697"/>
          <a:ext cx="8472348" cy="179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555">
                  <a:extLst>
                    <a:ext uri="{9D8B030D-6E8A-4147-A177-3AD203B41FA5}">
                      <a16:colId xmlns:a16="http://schemas.microsoft.com/office/drawing/2014/main" val="3194590729"/>
                    </a:ext>
                  </a:extLst>
                </a:gridCol>
                <a:gridCol w="3590884">
                  <a:extLst>
                    <a:ext uri="{9D8B030D-6E8A-4147-A177-3AD203B41FA5}">
                      <a16:colId xmlns:a16="http://schemas.microsoft.com/office/drawing/2014/main" val="157459906"/>
                    </a:ext>
                  </a:extLst>
                </a:gridCol>
                <a:gridCol w="4136909">
                  <a:extLst>
                    <a:ext uri="{9D8B030D-6E8A-4147-A177-3AD203B41FA5}">
                      <a16:colId xmlns:a16="http://schemas.microsoft.com/office/drawing/2014/main" val="2677680138"/>
                    </a:ext>
                  </a:extLst>
                </a:gridCol>
              </a:tblGrid>
              <a:tr h="22164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EVENT DAY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16286"/>
                  </a:ext>
                </a:extLst>
              </a:tr>
              <a:tr h="224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spc="-150" dirty="0"/>
                        <a:t>어린이날</a:t>
                      </a:r>
                      <a:r>
                        <a:rPr lang="en-US" altLang="ko-KR" sz="1400" spc="-150" dirty="0"/>
                        <a:t>, </a:t>
                      </a:r>
                      <a:r>
                        <a:rPr lang="ko-KR" altLang="en-US" sz="1400" spc="-150" dirty="0"/>
                        <a:t>어버이날</a:t>
                      </a:r>
                      <a:r>
                        <a:rPr lang="en-US" altLang="ko-KR" sz="1400" spc="-150" dirty="0"/>
                        <a:t>, </a:t>
                      </a:r>
                      <a:r>
                        <a:rPr lang="ko-KR" altLang="en-US" sz="1400" spc="-150" dirty="0"/>
                        <a:t>석가탄신일이 겹친 연휴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월 매출액의 </a:t>
                      </a:r>
                      <a:r>
                        <a:rPr lang="en-US" altLang="ko-KR" sz="1400" dirty="0"/>
                        <a:t>54%, G,A </a:t>
                      </a:r>
                      <a:r>
                        <a:rPr lang="ko-KR" altLang="en-US" sz="1400" dirty="0"/>
                        <a:t>와인 구매 빈도가 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758254"/>
                  </a:ext>
                </a:extLst>
              </a:tr>
              <a:tr h="224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하계 연휴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/>
                        <a:t>7</a:t>
                      </a:r>
                      <a:r>
                        <a:rPr kumimoji="1" lang="ko-KR" altLang="en-US" sz="1400" dirty="0"/>
                        <a:t>월 매출액의 </a:t>
                      </a:r>
                      <a:r>
                        <a:rPr kumimoji="1" lang="en-US" altLang="ko-KR" sz="1400" dirty="0"/>
                        <a:t>44%, A,G </a:t>
                      </a:r>
                      <a:r>
                        <a:rPr kumimoji="1" lang="ko-KR" altLang="en-US" sz="1400" dirty="0"/>
                        <a:t>와인 구매 빈도가 높음</a:t>
                      </a:r>
                      <a:endParaRPr kumimoji="1"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023752"/>
                  </a:ext>
                </a:extLst>
              </a:tr>
              <a:tr h="224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9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추석 연휴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dirty="0"/>
                        <a:t>9</a:t>
                      </a:r>
                      <a:r>
                        <a:rPr kumimoji="1" lang="ko-KR" altLang="en-US" sz="1400" dirty="0"/>
                        <a:t>월 매출액의 </a:t>
                      </a:r>
                      <a:r>
                        <a:rPr kumimoji="1" lang="en-US" altLang="ko-KR" sz="1400" dirty="0"/>
                        <a:t>61%, E,G </a:t>
                      </a:r>
                      <a:r>
                        <a:rPr kumimoji="1" lang="ko-KR" altLang="en-US" sz="1400" dirty="0"/>
                        <a:t>와인 구매 빈도가 높음</a:t>
                      </a:r>
                      <a:endParaRPr kumimoji="1"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34319"/>
                  </a:ext>
                </a:extLst>
              </a:tr>
              <a:tr h="224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spc="-150" dirty="0"/>
                        <a:t>와인 데이 및 대전에서 열린 와인페스티벌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1" lang="en-US" altLang="ko-KR" sz="1400" spc="0" dirty="0"/>
                        <a:t>5~10</a:t>
                      </a:r>
                      <a:r>
                        <a:rPr kumimoji="1" lang="ko-KR" altLang="en-US" sz="1400" spc="0" dirty="0"/>
                        <a:t>월 중 가장 높은 매출액 </a:t>
                      </a:r>
                      <a:r>
                        <a:rPr kumimoji="1" lang="en-US" altLang="ko-KR" sz="1400" spc="0" dirty="0"/>
                        <a:t>10</a:t>
                      </a:r>
                      <a:r>
                        <a:rPr kumimoji="1" lang="ko-KR" altLang="en-US" sz="1400" spc="0" dirty="0"/>
                        <a:t>월 매출액의 </a:t>
                      </a:r>
                      <a:r>
                        <a:rPr kumimoji="1" lang="en-US" altLang="ko-KR" sz="1400" spc="0" dirty="0"/>
                        <a:t>58%</a:t>
                      </a:r>
                    </a:p>
                    <a:p>
                      <a:pPr algn="l" latinLnBrk="1"/>
                      <a:r>
                        <a:rPr kumimoji="1" lang="en-US" altLang="ko-KR" sz="1400" spc="0" dirty="0"/>
                        <a:t>B</a:t>
                      </a:r>
                      <a:r>
                        <a:rPr kumimoji="1" lang="ko-KR" altLang="en-US" sz="1400" spc="0" dirty="0"/>
                        <a:t> </a:t>
                      </a:r>
                      <a:r>
                        <a:rPr kumimoji="1" lang="en-US" altLang="ko-KR" sz="1400" spc="0" dirty="0"/>
                        <a:t>,G </a:t>
                      </a:r>
                      <a:r>
                        <a:rPr kumimoji="1" lang="ko-KR" altLang="en-US" sz="1400" spc="0" dirty="0"/>
                        <a:t>와인 구매 빈도가 높음</a:t>
                      </a:r>
                      <a:endParaRPr lang="ko-KR" altLang="en-US" sz="1400" spc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06134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5EDEC1F-490E-7E4C-9D59-CC4654E98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36351"/>
              </p:ext>
            </p:extLst>
          </p:nvPr>
        </p:nvGraphicFramePr>
        <p:xfrm>
          <a:off x="236561" y="5382795"/>
          <a:ext cx="8472348" cy="840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1791">
                  <a:extLst>
                    <a:ext uri="{9D8B030D-6E8A-4147-A177-3AD203B41FA5}">
                      <a16:colId xmlns:a16="http://schemas.microsoft.com/office/drawing/2014/main" val="1350154237"/>
                    </a:ext>
                  </a:extLst>
                </a:gridCol>
                <a:gridCol w="4150557">
                  <a:extLst>
                    <a:ext uri="{9D8B030D-6E8A-4147-A177-3AD203B41FA5}">
                      <a16:colId xmlns:a16="http://schemas.microsoft.com/office/drawing/2014/main" val="1316755616"/>
                    </a:ext>
                  </a:extLst>
                </a:gridCol>
              </a:tblGrid>
              <a:tr h="321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0066FF"/>
                          </a:solidFill>
                        </a:rPr>
                        <a:t>분기말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51705"/>
                  </a:ext>
                </a:extLst>
              </a:tr>
              <a:tr h="474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분기</a:t>
                      </a:r>
                      <a:r>
                        <a:rPr lang="en-US" altLang="ko-KR" sz="1400" dirty="0"/>
                        <a:t>(5~6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말 </a:t>
                      </a:r>
                      <a:r>
                        <a:rPr lang="en-US" altLang="ko-KR" sz="1400" dirty="0"/>
                        <a:t>, 3</a:t>
                      </a:r>
                      <a:r>
                        <a:rPr lang="ko-KR" altLang="en-US" sz="1400" dirty="0"/>
                        <a:t>분기</a:t>
                      </a:r>
                      <a:r>
                        <a:rPr lang="en-US" altLang="ko-KR" sz="1400" dirty="0"/>
                        <a:t>(7~9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분기말에 매출액이 오름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80590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F9C39C-9A71-134D-A013-CAE966988095}"/>
              </a:ext>
            </a:extLst>
          </p:cNvPr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분석 결과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1C35C6D1-B3A2-004D-947B-5A1FD81B6DB5}"/>
              </a:ext>
            </a:extLst>
          </p:cNvPr>
          <p:cNvCxnSpPr/>
          <p:nvPr/>
        </p:nvCxnSpPr>
        <p:spPr>
          <a:xfrm>
            <a:off x="1469327" y="0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65B818-5966-BC4C-9AA0-2E131F3D6E74}"/>
              </a:ext>
            </a:extLst>
          </p:cNvPr>
          <p:cNvSpPr txBox="1"/>
          <p:nvPr/>
        </p:nvSpPr>
        <p:spPr>
          <a:xfrm>
            <a:off x="1508755" y="-8684"/>
            <a:ext cx="105593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ko-KR" altLang="en-US" sz="1600" b="1" dirty="0" smtClean="0">
                <a:solidFill>
                  <a:schemeClr val="bg1"/>
                </a:solidFill>
              </a:rPr>
              <a:t>셋째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kumimoji="1" lang="ko-KR" altLang="en-US" sz="1600" b="1" dirty="0" err="1" smtClean="0">
                <a:solidFill>
                  <a:schemeClr val="bg1"/>
                </a:solidFill>
              </a:rPr>
              <a:t>시계열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분석 및 </a:t>
            </a:r>
            <a:r>
              <a:rPr kumimoji="1" lang="en-US" altLang="ko-KR" sz="1600" b="1" dirty="0">
                <a:solidFill>
                  <a:schemeClr val="bg1"/>
                </a:solidFill>
              </a:rPr>
              <a:t>Trend Chart</a:t>
            </a:r>
            <a:r>
              <a:rPr kumimoji="1" lang="ko-KR" altLang="en-US" sz="1600" b="1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 통해 매출액의 경향성 및 매 분기 매출액 증가하는 것을 확인 </a:t>
            </a:r>
          </a:p>
        </p:txBody>
      </p:sp>
    </p:spTree>
    <p:extLst>
      <p:ext uri="{BB962C8B-B14F-4D97-AF65-F5344CB8AC3E}">
        <p14:creationId xmlns:p14="http://schemas.microsoft.com/office/powerpoint/2010/main" val="5952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40256"/>
            <a:ext cx="2743200" cy="365125"/>
          </a:xfrm>
        </p:spPr>
        <p:txBody>
          <a:bodyPr/>
          <a:lstStyle/>
          <a:p>
            <a:pPr lvl="0">
              <a:defRPr/>
            </a:pPr>
            <a:fld id="{27FBB162-8746-42C9-BFFF-D75069B6786A}" type="slidenum">
              <a:rPr lang="en-US" altLang="en-US">
                <a:solidFill>
                  <a:schemeClr val="dk1"/>
                </a:solidFill>
              </a:rPr>
              <a:pPr lvl="0">
                <a:defRPr/>
              </a:pPr>
              <a:t>9</a:t>
            </a:fld>
            <a:endParaRPr lang="en-US" altLang="en-US" dirty="0">
              <a:solidFill>
                <a:schemeClr val="dk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753" y="1374943"/>
            <a:ext cx="12020204" cy="5199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005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개선안 및 적용방안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첫째</a:t>
            </a:r>
            <a:r>
              <a:rPr lang="en-US" altLang="ko-KR" sz="16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와인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</a:rPr>
              <a:t>품질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</a:rPr>
              <a:t>검증을 통한 와인 포트폴리오 전략적 재정비 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572777"/>
            <a:ext cx="1469327" cy="2852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9FAC572-0C94-B149-BE12-73B04890119B}"/>
              </a:ext>
            </a:extLst>
          </p:cNvPr>
          <p:cNvSpPr txBox="1"/>
          <p:nvPr/>
        </p:nvSpPr>
        <p:spPr>
          <a:xfrm>
            <a:off x="734663" y="6052476"/>
            <a:ext cx="108382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등급분류 모델을 통한 </a:t>
            </a:r>
            <a:r>
              <a:rPr kumimoji="1" lang="en-US" altLang="ko-KR" sz="2000" b="1" dirty="0">
                <a:solidFill>
                  <a:srgbClr val="ED7D31"/>
                </a:solidFill>
                <a:latin typeface="+mn-ea"/>
              </a:rPr>
              <a:t>‘</a:t>
            </a:r>
            <a:r>
              <a:rPr kumimoji="1" lang="ko-KR" altLang="en-US" sz="2000" b="1" dirty="0" err="1" smtClean="0">
                <a:solidFill>
                  <a:srgbClr val="ED7D31"/>
                </a:solidFill>
                <a:latin typeface="+mn-ea"/>
              </a:rPr>
              <a:t>가성비</a:t>
            </a:r>
            <a:r>
              <a:rPr kumimoji="1" lang="ko-KR" altLang="en-US" sz="2000" b="1" dirty="0" smtClean="0">
                <a:solidFill>
                  <a:srgbClr val="ED7D31"/>
                </a:solidFill>
                <a:latin typeface="+mn-ea"/>
              </a:rPr>
              <a:t> </a:t>
            </a:r>
            <a:r>
              <a:rPr kumimoji="1" lang="ko-KR" altLang="en-US" sz="2000" b="1" dirty="0">
                <a:solidFill>
                  <a:srgbClr val="ED7D31"/>
                </a:solidFill>
                <a:latin typeface="+mn-ea"/>
              </a:rPr>
              <a:t>좋은 </a:t>
            </a:r>
            <a:r>
              <a:rPr kumimoji="1" lang="ko-KR" altLang="en-US" sz="2000" b="1" dirty="0" smtClean="0">
                <a:solidFill>
                  <a:srgbClr val="ED7D31"/>
                </a:solidFill>
                <a:latin typeface="+mn-ea"/>
              </a:rPr>
              <a:t>와인</a:t>
            </a:r>
            <a:r>
              <a:rPr kumimoji="1" lang="en-US" altLang="ko-KR" sz="2000" b="1" dirty="0" smtClean="0">
                <a:solidFill>
                  <a:srgbClr val="ED7D31"/>
                </a:solidFill>
                <a:latin typeface="+mn-ea"/>
              </a:rPr>
              <a:t>’</a:t>
            </a:r>
            <a:r>
              <a:rPr kumimoji="1" lang="ko-KR" altLang="en-US" sz="2000" b="1" dirty="0" smtClean="0">
                <a:solidFill>
                  <a:srgbClr val="ED7D31"/>
                </a:solidFill>
                <a:latin typeface="+mn-ea"/>
              </a:rPr>
              <a:t> </a:t>
            </a:r>
            <a:r>
              <a:rPr kumimoji="1" lang="ko-KR" altLang="en-US" sz="2000" dirty="0" smtClean="0"/>
              <a:t>을 </a:t>
            </a:r>
            <a:r>
              <a:rPr kumimoji="1" lang="ko-KR" altLang="en-US" sz="2000" dirty="0"/>
              <a:t>선별하고 이를 통해 </a:t>
            </a:r>
            <a:r>
              <a:rPr kumimoji="1" lang="ko-KR" altLang="en-US" sz="2400" b="1" dirty="0">
                <a:solidFill>
                  <a:srgbClr val="ED7D31"/>
                </a:solidFill>
              </a:rPr>
              <a:t>수입 원가 </a:t>
            </a:r>
            <a:r>
              <a:rPr kumimoji="1" lang="ko-KR" altLang="en-US" sz="2400" b="1" dirty="0" smtClean="0">
                <a:solidFill>
                  <a:srgbClr val="ED7D31"/>
                </a:solidFill>
              </a:rPr>
              <a:t>절감 </a:t>
            </a:r>
            <a:r>
              <a:rPr kumimoji="1" lang="ko-KR" altLang="en-US" sz="2000" dirty="0" smtClean="0"/>
              <a:t>효과 </a:t>
            </a:r>
            <a:r>
              <a:rPr kumimoji="1" lang="ko-KR" altLang="en-US" sz="2000" dirty="0"/>
              <a:t>기대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4912" y="1533526"/>
            <a:ext cx="11869045" cy="4406514"/>
            <a:chOff x="288214" y="655755"/>
            <a:chExt cx="11671415" cy="5089970"/>
          </a:xfrm>
        </p:grpSpPr>
        <p:sp>
          <p:nvSpPr>
            <p:cNvPr id="121" name="액자 120">
              <a:extLst>
                <a:ext uri="{FF2B5EF4-FFF2-40B4-BE49-F238E27FC236}">
                  <a16:creationId xmlns:a16="http://schemas.microsoft.com/office/drawing/2014/main" id="{A29C6A3C-1E61-4340-9938-44FE6AEC88F7}"/>
                </a:ext>
              </a:extLst>
            </p:cNvPr>
            <p:cNvSpPr/>
            <p:nvPr/>
          </p:nvSpPr>
          <p:spPr>
            <a:xfrm>
              <a:off x="288214" y="1131608"/>
              <a:ext cx="2461771" cy="4614117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A9F5C71F-C249-724F-8291-1AF4CF6B93DC}"/>
                </a:ext>
              </a:extLst>
            </p:cNvPr>
            <p:cNvGrpSpPr/>
            <p:nvPr/>
          </p:nvGrpSpPr>
          <p:grpSpPr>
            <a:xfrm>
              <a:off x="7919573" y="1212317"/>
              <a:ext cx="1611086" cy="4480572"/>
              <a:chOff x="4413742" y="1178381"/>
              <a:chExt cx="1611086" cy="448989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B65FA54-C0EB-B44A-B29D-525D92D1470D}"/>
                  </a:ext>
                </a:extLst>
              </p:cNvPr>
              <p:cNvSpPr/>
              <p:nvPr/>
            </p:nvSpPr>
            <p:spPr>
              <a:xfrm>
                <a:off x="4413742" y="4121239"/>
                <a:ext cx="1611086" cy="1547039"/>
              </a:xfrm>
              <a:prstGeom prst="rect">
                <a:avLst/>
              </a:prstGeom>
              <a:solidFill>
                <a:srgbClr val="00206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1A102A-4314-764E-84E9-7C58AD3A45A1}"/>
                  </a:ext>
                </a:extLst>
              </p:cNvPr>
              <p:cNvSpPr/>
              <p:nvPr/>
            </p:nvSpPr>
            <p:spPr>
              <a:xfrm>
                <a:off x="4413742" y="2153120"/>
                <a:ext cx="1611086" cy="2523476"/>
              </a:xfrm>
              <a:prstGeom prst="rect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와인 성분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E779DB5-4D78-A647-A3D4-54431149ECAA}"/>
                  </a:ext>
                </a:extLst>
              </p:cNvPr>
              <p:cNvSpPr/>
              <p:nvPr/>
            </p:nvSpPr>
            <p:spPr>
              <a:xfrm>
                <a:off x="4413742" y="1178381"/>
                <a:ext cx="1611086" cy="159885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26AD62-E0B1-1243-BFD8-0F47530A0BBF}"/>
                </a:ext>
              </a:extLst>
            </p:cNvPr>
            <p:cNvSpPr txBox="1"/>
            <p:nvPr/>
          </p:nvSpPr>
          <p:spPr>
            <a:xfrm>
              <a:off x="3343860" y="1677604"/>
              <a:ext cx="462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/>
                <a:t>상</a:t>
              </a:r>
              <a:endParaRPr kumimoji="1"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8FD1D-746D-B24B-9595-5AC09432B30B}"/>
                </a:ext>
              </a:extLst>
            </p:cNvPr>
            <p:cNvSpPr txBox="1"/>
            <p:nvPr/>
          </p:nvSpPr>
          <p:spPr>
            <a:xfrm>
              <a:off x="3380339" y="3268729"/>
              <a:ext cx="400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/>
                <a:t>중</a:t>
              </a:r>
              <a:endParaRPr kumimoji="1"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06D690-1349-124D-A75F-0D5BD516D104}"/>
                </a:ext>
              </a:extLst>
            </p:cNvPr>
            <p:cNvSpPr txBox="1"/>
            <p:nvPr/>
          </p:nvSpPr>
          <p:spPr>
            <a:xfrm>
              <a:off x="3396167" y="4791533"/>
              <a:ext cx="4009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/>
                <a:t>하</a:t>
              </a:r>
              <a:endParaRPr kumimoji="1"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B530289-2D1B-574F-BCA6-0ABAA44A6534}"/>
                </a:ext>
              </a:extLst>
            </p:cNvPr>
            <p:cNvSpPr/>
            <p:nvPr/>
          </p:nvSpPr>
          <p:spPr>
            <a:xfrm>
              <a:off x="7910432" y="2551286"/>
              <a:ext cx="1611086" cy="211778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0B3B012-BA8C-9341-9617-D8201EC8A94E}"/>
                </a:ext>
              </a:extLst>
            </p:cNvPr>
            <p:cNvSpPr/>
            <p:nvPr/>
          </p:nvSpPr>
          <p:spPr>
            <a:xfrm>
              <a:off x="7927553" y="4169347"/>
              <a:ext cx="1611086" cy="216950"/>
            </a:xfrm>
            <a:prstGeom prst="rect">
              <a:avLst/>
            </a:prstGeom>
            <a:pattFill prst="wdUpDiag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64ED16-55C9-A842-88EB-D740B5F9A5EC}"/>
                </a:ext>
              </a:extLst>
            </p:cNvPr>
            <p:cNvSpPr txBox="1"/>
            <p:nvPr/>
          </p:nvSpPr>
          <p:spPr>
            <a:xfrm>
              <a:off x="10321526" y="2297625"/>
              <a:ext cx="1638103" cy="1670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u="sng" dirty="0" smtClean="0"/>
                <a:t>저</a:t>
              </a:r>
              <a:r>
                <a:rPr kumimoji="1" lang="ko-KR" altLang="en-US" sz="2000" u="sng" dirty="0" smtClean="0"/>
                <a:t> </a:t>
              </a:r>
              <a:r>
                <a:rPr kumimoji="1" lang="ko-KR" altLang="en-US" sz="1600" u="sng" dirty="0"/>
                <a:t>평가 </a:t>
              </a:r>
              <a:r>
                <a:rPr kumimoji="1" lang="ko-KR" altLang="en-US" sz="1600" u="sng" dirty="0" smtClean="0"/>
                <a:t>와인</a:t>
              </a:r>
              <a:endParaRPr kumimoji="1" lang="en-US" altLang="ko-KR" sz="1600" u="sng" dirty="0"/>
            </a:p>
            <a:p>
              <a:r>
                <a:rPr kumimoji="1" lang="en-US" altLang="ko-KR" sz="20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→</a:t>
              </a:r>
              <a:r>
                <a:rPr kumimoji="1" lang="en-US" altLang="ko-KR" sz="2000" b="1" dirty="0" smtClean="0">
                  <a:solidFill>
                    <a:srgbClr val="0000FF"/>
                  </a:solidFill>
                </a:rPr>
                <a:t>“</a:t>
              </a:r>
              <a:r>
                <a:rPr kumimoji="1" lang="en-US" altLang="ko-KR" sz="2000" b="1" dirty="0">
                  <a:solidFill>
                    <a:srgbClr val="0000FF"/>
                  </a:solidFill>
                </a:rPr>
                <a:t>Good</a:t>
              </a:r>
              <a:r>
                <a:rPr kumimoji="1" lang="en-US" altLang="ko-KR" sz="2000" b="1" dirty="0" smtClean="0">
                  <a:solidFill>
                    <a:srgbClr val="0000FF"/>
                  </a:solidFill>
                </a:rPr>
                <a:t>”</a:t>
              </a:r>
            </a:p>
            <a:p>
              <a:r>
                <a:rPr kumimoji="1" lang="ko-KR" altLang="en-US" sz="1500" b="1" dirty="0" err="1" smtClean="0"/>
                <a:t>가성비</a:t>
              </a:r>
              <a:r>
                <a:rPr kumimoji="1" lang="ko-KR" altLang="en-US" sz="1500" b="1" dirty="0" smtClean="0"/>
                <a:t> 좋은 와인</a:t>
              </a:r>
              <a:endParaRPr kumimoji="1" lang="en-US" altLang="ko-KR" sz="1500" b="1" dirty="0" smtClean="0"/>
            </a:p>
            <a:p>
              <a:r>
                <a:rPr kumimoji="1" lang="ko-KR" altLang="en-US" sz="1500" b="1" dirty="0" smtClean="0">
                  <a:solidFill>
                    <a:srgbClr val="0000FF"/>
                  </a:solidFill>
                </a:rPr>
                <a:t>대량 수입 진행</a:t>
              </a:r>
              <a:endParaRPr kumimoji="1" lang="en-US" altLang="ko-KR" sz="1500" b="1" dirty="0">
                <a:solidFill>
                  <a:srgbClr val="0000FF"/>
                </a:solidFill>
              </a:endParaRPr>
            </a:p>
            <a:p>
              <a:r>
                <a:rPr kumimoji="1" lang="en-US" altLang="ko-KR" b="1" dirty="0" smtClean="0"/>
                <a:t>  </a:t>
              </a:r>
              <a:endParaRPr kumimoji="1"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D200AF-BD5A-E448-A3DE-8E844309838D}"/>
                </a:ext>
              </a:extLst>
            </p:cNvPr>
            <p:cNvSpPr txBox="1"/>
            <p:nvPr/>
          </p:nvSpPr>
          <p:spPr>
            <a:xfrm>
              <a:off x="10321526" y="4138414"/>
              <a:ext cx="1374860" cy="1404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u="sng" dirty="0"/>
                <a:t>고</a:t>
              </a:r>
              <a:r>
                <a:rPr kumimoji="1" lang="ko-KR" altLang="en-US" sz="2000" u="sng" dirty="0"/>
                <a:t> </a:t>
              </a:r>
              <a:r>
                <a:rPr kumimoji="1" lang="ko-KR" altLang="en-US" sz="1600" u="sng" dirty="0"/>
                <a:t>평가 </a:t>
              </a:r>
              <a:r>
                <a:rPr kumimoji="1" lang="ko-KR" altLang="en-US" sz="1600" u="sng" dirty="0" smtClean="0"/>
                <a:t>와인</a:t>
              </a:r>
              <a:endParaRPr kumimoji="1" lang="en-US" altLang="ko-KR" sz="1600" u="sng" dirty="0" smtClean="0"/>
            </a:p>
            <a:p>
              <a:r>
                <a:rPr kumimoji="1" lang="en-US" altLang="ko-KR" sz="20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→</a:t>
              </a:r>
              <a:r>
                <a:rPr kumimoji="1" lang="en-US" altLang="ko-KR" sz="2000" b="1" dirty="0" smtClean="0">
                  <a:solidFill>
                    <a:srgbClr val="FF0000"/>
                  </a:solidFill>
                </a:rPr>
                <a:t>“</a:t>
              </a:r>
              <a:r>
                <a:rPr kumimoji="1" lang="en-US" altLang="ko-KR" sz="2000" b="1" dirty="0">
                  <a:solidFill>
                    <a:srgbClr val="FF0000"/>
                  </a:solidFill>
                </a:rPr>
                <a:t>Bad</a:t>
              </a:r>
              <a:r>
                <a:rPr kumimoji="1" lang="en-US" altLang="ko-KR" sz="2000" b="1" dirty="0" smtClean="0">
                  <a:solidFill>
                    <a:srgbClr val="FF0000"/>
                  </a:solidFill>
                </a:rPr>
                <a:t>”</a:t>
              </a:r>
              <a:endParaRPr kumimoji="1" lang="en-US" altLang="ko-KR" sz="2000" dirty="0">
                <a:solidFill>
                  <a:srgbClr val="FF0000"/>
                </a:solidFill>
              </a:endParaRPr>
            </a:p>
            <a:p>
              <a:r>
                <a:rPr kumimoji="1" lang="ko-KR" altLang="en-US" sz="1500" b="1" dirty="0" smtClean="0">
                  <a:solidFill>
                    <a:srgbClr val="FF0000"/>
                  </a:solidFill>
                </a:rPr>
                <a:t>수입 제외</a:t>
              </a:r>
              <a:endParaRPr kumimoji="1" lang="en-US" altLang="ko-KR" sz="1500" b="1" dirty="0" smtClean="0">
                <a:solidFill>
                  <a:srgbClr val="FF0000"/>
                </a:solidFill>
              </a:endParaRPr>
            </a:p>
            <a:p>
              <a:r>
                <a:rPr kumimoji="1" lang="en-US" altLang="ko-KR" b="1" dirty="0"/>
                <a:t> </a:t>
              </a:r>
              <a:r>
                <a:rPr kumimoji="1" lang="en-US" altLang="ko-KR" b="1" dirty="0" smtClean="0"/>
                <a:t> </a:t>
              </a:r>
              <a:endParaRPr kumimoji="1" lang="ko-KR" altLang="en-US" b="1" dirty="0"/>
            </a:p>
          </p:txBody>
        </p:sp>
        <p:sp>
          <p:nvSpPr>
            <p:cNvPr id="57" name="액자 56">
              <a:extLst>
                <a:ext uri="{FF2B5EF4-FFF2-40B4-BE49-F238E27FC236}">
                  <a16:creationId xmlns:a16="http://schemas.microsoft.com/office/drawing/2014/main" id="{8CE0AB10-8DF1-9E4D-B59B-DA93E3DDAC6F}"/>
                </a:ext>
              </a:extLst>
            </p:cNvPr>
            <p:cNvSpPr/>
            <p:nvPr/>
          </p:nvSpPr>
          <p:spPr>
            <a:xfrm>
              <a:off x="3131305" y="1131608"/>
              <a:ext cx="8772481" cy="4614117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68">
              <a:extLst>
                <a:ext uri="{FF2B5EF4-FFF2-40B4-BE49-F238E27FC236}">
                  <a16:creationId xmlns:a16="http://schemas.microsoft.com/office/drawing/2014/main" id="{6760BC38-057C-CC4E-9BBF-17F2B1E09D82}"/>
                </a:ext>
              </a:extLst>
            </p:cNvPr>
            <p:cNvSpPr/>
            <p:nvPr/>
          </p:nvSpPr>
          <p:spPr>
            <a:xfrm>
              <a:off x="640136" y="1214338"/>
              <a:ext cx="1767420" cy="4710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 err="1"/>
                <a:t>성분의뢰</a:t>
              </a:r>
              <a:endParaRPr kumimoji="1" lang="ko-KR" altLang="en-US" sz="1600" b="1" dirty="0"/>
            </a:p>
          </p:txBody>
        </p:sp>
        <p:sp>
          <p:nvSpPr>
            <p:cNvPr id="70" name="모서리가 둥근 직사각형 69">
              <a:extLst>
                <a:ext uri="{FF2B5EF4-FFF2-40B4-BE49-F238E27FC236}">
                  <a16:creationId xmlns:a16="http://schemas.microsoft.com/office/drawing/2014/main" id="{4C894306-6A91-9145-A7CB-4E2CC91D3F64}"/>
                </a:ext>
              </a:extLst>
            </p:cNvPr>
            <p:cNvSpPr/>
            <p:nvPr/>
          </p:nvSpPr>
          <p:spPr>
            <a:xfrm>
              <a:off x="656037" y="2153119"/>
              <a:ext cx="1751519" cy="4710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/>
                <a:t>등급분류</a:t>
              </a:r>
            </a:p>
          </p:txBody>
        </p:sp>
        <p:sp>
          <p:nvSpPr>
            <p:cNvPr id="71" name="모서리가 둥근 직사각형 70">
              <a:extLst>
                <a:ext uri="{FF2B5EF4-FFF2-40B4-BE49-F238E27FC236}">
                  <a16:creationId xmlns:a16="http://schemas.microsoft.com/office/drawing/2014/main" id="{C32D72ED-7B66-9B47-B152-38251BB02D4A}"/>
                </a:ext>
              </a:extLst>
            </p:cNvPr>
            <p:cNvSpPr/>
            <p:nvPr/>
          </p:nvSpPr>
          <p:spPr>
            <a:xfrm>
              <a:off x="656038" y="3073321"/>
              <a:ext cx="1751519" cy="4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 err="1"/>
                <a:t>가성비</a:t>
              </a:r>
              <a:r>
                <a:rPr kumimoji="1" lang="ko-KR" altLang="en-US" sz="1600" b="1" dirty="0"/>
                <a:t> 선별</a:t>
              </a:r>
            </a:p>
          </p:txBody>
        </p:sp>
        <p:sp>
          <p:nvSpPr>
            <p:cNvPr id="72" name="모서리가 둥근 직사각형 71">
              <a:extLst>
                <a:ext uri="{FF2B5EF4-FFF2-40B4-BE49-F238E27FC236}">
                  <a16:creationId xmlns:a16="http://schemas.microsoft.com/office/drawing/2014/main" id="{C047D65B-FBE6-304F-B520-A972025FF68B}"/>
                </a:ext>
              </a:extLst>
            </p:cNvPr>
            <p:cNvSpPr/>
            <p:nvPr/>
          </p:nvSpPr>
          <p:spPr>
            <a:xfrm>
              <a:off x="656037" y="5093456"/>
              <a:ext cx="1751519" cy="4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 err="1"/>
                <a:t>수입원가</a:t>
              </a:r>
              <a:r>
                <a:rPr kumimoji="1" lang="ko-KR" altLang="en-US" sz="1600" b="1" dirty="0"/>
                <a:t> 절감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A039D4A-D686-D048-8D67-292D6CD3FEB3}"/>
                </a:ext>
              </a:extLst>
            </p:cNvPr>
            <p:cNvSpPr txBox="1"/>
            <p:nvPr/>
          </p:nvSpPr>
          <p:spPr>
            <a:xfrm>
              <a:off x="1683918" y="117157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C40224DA-D513-264A-86A4-93BB95B11124}"/>
                </a:ext>
              </a:extLst>
            </p:cNvPr>
            <p:cNvCxnSpPr>
              <a:cxnSpLocks/>
              <a:endCxn id="141" idx="3"/>
            </p:cNvCxnSpPr>
            <p:nvPr/>
          </p:nvCxnSpPr>
          <p:spPr>
            <a:xfrm flipV="1">
              <a:off x="7893660" y="2494150"/>
              <a:ext cx="1636998" cy="5273"/>
            </a:xfrm>
            <a:prstGeom prst="line">
              <a:avLst/>
            </a:prstGeom>
            <a:ln w="38100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A6E3F5CE-9586-3543-948F-3422E0C02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0432" y="4431843"/>
              <a:ext cx="1654312" cy="8928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242832-1E54-004B-ADD9-24923D35F97D}"/>
                </a:ext>
              </a:extLst>
            </p:cNvPr>
            <p:cNvSpPr txBox="1"/>
            <p:nvPr/>
          </p:nvSpPr>
          <p:spPr>
            <a:xfrm>
              <a:off x="1016453" y="689494"/>
              <a:ext cx="1059597" cy="39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/>
                <a:t>검증 과정</a:t>
              </a:r>
            </a:p>
          </p:txBody>
        </p:sp>
        <p:sp>
          <p:nvSpPr>
            <p:cNvPr id="98" name="아래쪽 화살표[D] 97">
              <a:extLst>
                <a:ext uri="{FF2B5EF4-FFF2-40B4-BE49-F238E27FC236}">
                  <a16:creationId xmlns:a16="http://schemas.microsoft.com/office/drawing/2014/main" id="{DEDA697B-986A-9B47-AAE0-D24E64BB8C4C}"/>
                </a:ext>
              </a:extLst>
            </p:cNvPr>
            <p:cNvSpPr/>
            <p:nvPr/>
          </p:nvSpPr>
          <p:spPr>
            <a:xfrm>
              <a:off x="1341092" y="1768399"/>
              <a:ext cx="393852" cy="2800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아래쪽 화살표[D] 98">
              <a:extLst>
                <a:ext uri="{FF2B5EF4-FFF2-40B4-BE49-F238E27FC236}">
                  <a16:creationId xmlns:a16="http://schemas.microsoft.com/office/drawing/2014/main" id="{51B3EF39-E9FD-FA43-99D6-24DAEC04F507}"/>
                </a:ext>
              </a:extLst>
            </p:cNvPr>
            <p:cNvSpPr/>
            <p:nvPr/>
          </p:nvSpPr>
          <p:spPr>
            <a:xfrm>
              <a:off x="1335540" y="2703387"/>
              <a:ext cx="393852" cy="2800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" name="아래쪽 화살표[D] 99">
              <a:extLst>
                <a:ext uri="{FF2B5EF4-FFF2-40B4-BE49-F238E27FC236}">
                  <a16:creationId xmlns:a16="http://schemas.microsoft.com/office/drawing/2014/main" id="{11CF7967-DD80-7E4F-A869-39F7D825F49C}"/>
                </a:ext>
              </a:extLst>
            </p:cNvPr>
            <p:cNvSpPr/>
            <p:nvPr/>
          </p:nvSpPr>
          <p:spPr>
            <a:xfrm>
              <a:off x="1336146" y="3653166"/>
              <a:ext cx="393852" cy="2800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른쪽 대괄호[R] 103">
              <a:extLst>
                <a:ext uri="{FF2B5EF4-FFF2-40B4-BE49-F238E27FC236}">
                  <a16:creationId xmlns:a16="http://schemas.microsoft.com/office/drawing/2014/main" id="{D8272F48-B778-094E-9D31-E291E3816096}"/>
                </a:ext>
              </a:extLst>
            </p:cNvPr>
            <p:cNvSpPr/>
            <p:nvPr/>
          </p:nvSpPr>
          <p:spPr>
            <a:xfrm>
              <a:off x="2431873" y="2346385"/>
              <a:ext cx="229856" cy="1036394"/>
            </a:xfrm>
            <a:prstGeom prst="rightBracket">
              <a:avLst/>
            </a:prstGeom>
            <a:ln w="34925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2D4B5297-A135-8941-BE59-90CBABBC468A}"/>
                </a:ext>
              </a:extLst>
            </p:cNvPr>
            <p:cNvSpPr/>
            <p:nvPr/>
          </p:nvSpPr>
          <p:spPr>
            <a:xfrm>
              <a:off x="652019" y="4072319"/>
              <a:ext cx="1751519" cy="460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/>
                <a:t>수입 여부 결정</a:t>
              </a:r>
            </a:p>
          </p:txBody>
        </p:sp>
        <p:sp>
          <p:nvSpPr>
            <p:cNvPr id="106" name="아래쪽 화살표[D] 105">
              <a:extLst>
                <a:ext uri="{FF2B5EF4-FFF2-40B4-BE49-F238E27FC236}">
                  <a16:creationId xmlns:a16="http://schemas.microsoft.com/office/drawing/2014/main" id="{DD561AD9-30F2-444E-A861-1B8157AB2B4C}"/>
                </a:ext>
              </a:extLst>
            </p:cNvPr>
            <p:cNvSpPr/>
            <p:nvPr/>
          </p:nvSpPr>
          <p:spPr>
            <a:xfrm>
              <a:off x="1342909" y="4663687"/>
              <a:ext cx="393852" cy="28007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2F51F1-C6DF-D548-960C-B0EA3EDB8521}"/>
                </a:ext>
              </a:extLst>
            </p:cNvPr>
            <p:cNvSpPr txBox="1"/>
            <p:nvPr/>
          </p:nvSpPr>
          <p:spPr>
            <a:xfrm>
              <a:off x="5765231" y="712297"/>
              <a:ext cx="2957477" cy="39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/>
                <a:t>품질 분류 및 </a:t>
              </a:r>
              <a:r>
                <a:rPr kumimoji="1" lang="ko-KR" altLang="en-US" sz="1600" b="1" dirty="0" err="1"/>
                <a:t>가성비</a:t>
              </a:r>
              <a:r>
                <a:rPr kumimoji="1" lang="ko-KR" altLang="en-US" sz="1600" b="1" dirty="0"/>
                <a:t> 와인 선별</a:t>
              </a:r>
            </a:p>
          </p:txBody>
        </p:sp>
        <p:sp>
          <p:nvSpPr>
            <p:cNvPr id="110" name="왼쪽 중괄호[L] 109">
              <a:extLst>
                <a:ext uri="{FF2B5EF4-FFF2-40B4-BE49-F238E27FC236}">
                  <a16:creationId xmlns:a16="http://schemas.microsoft.com/office/drawing/2014/main" id="{5962CE1A-A54C-354A-A004-9E94B4440910}"/>
                </a:ext>
              </a:extLst>
            </p:cNvPr>
            <p:cNvSpPr/>
            <p:nvPr/>
          </p:nvSpPr>
          <p:spPr>
            <a:xfrm>
              <a:off x="3951115" y="1230423"/>
              <a:ext cx="473135" cy="131695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6" name="왼쪽 중괄호[L] 115">
              <a:extLst>
                <a:ext uri="{FF2B5EF4-FFF2-40B4-BE49-F238E27FC236}">
                  <a16:creationId xmlns:a16="http://schemas.microsoft.com/office/drawing/2014/main" id="{7D1F3A71-6D95-DE40-B11A-8BFC6A76AF85}"/>
                </a:ext>
              </a:extLst>
            </p:cNvPr>
            <p:cNvSpPr/>
            <p:nvPr/>
          </p:nvSpPr>
          <p:spPr>
            <a:xfrm>
              <a:off x="3921095" y="2547377"/>
              <a:ext cx="473135" cy="185956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왼쪽 중괄호[L] 116">
              <a:extLst>
                <a:ext uri="{FF2B5EF4-FFF2-40B4-BE49-F238E27FC236}">
                  <a16:creationId xmlns:a16="http://schemas.microsoft.com/office/drawing/2014/main" id="{79ABB2E9-4A33-3F45-A03C-3990619CA2A7}"/>
                </a:ext>
              </a:extLst>
            </p:cNvPr>
            <p:cNvSpPr/>
            <p:nvPr/>
          </p:nvSpPr>
          <p:spPr>
            <a:xfrm>
              <a:off x="3927486" y="4406942"/>
              <a:ext cx="473135" cy="124588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8" name="오른쪽 화살표[R] 117">
              <a:extLst>
                <a:ext uri="{FF2B5EF4-FFF2-40B4-BE49-F238E27FC236}">
                  <a16:creationId xmlns:a16="http://schemas.microsoft.com/office/drawing/2014/main" id="{722FEDF6-00DA-5243-B3F3-94E07280B88C}"/>
                </a:ext>
              </a:extLst>
            </p:cNvPr>
            <p:cNvSpPr/>
            <p:nvPr/>
          </p:nvSpPr>
          <p:spPr>
            <a:xfrm>
              <a:off x="2793738" y="2534923"/>
              <a:ext cx="31132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액자 118">
              <a:extLst>
                <a:ext uri="{FF2B5EF4-FFF2-40B4-BE49-F238E27FC236}">
                  <a16:creationId xmlns:a16="http://schemas.microsoft.com/office/drawing/2014/main" id="{827CD514-8B24-8F4B-AE76-B2E616C890AB}"/>
                </a:ext>
              </a:extLst>
            </p:cNvPr>
            <p:cNvSpPr/>
            <p:nvPr/>
          </p:nvSpPr>
          <p:spPr>
            <a:xfrm>
              <a:off x="3140222" y="662874"/>
              <a:ext cx="8763563" cy="416694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액자 119">
              <a:extLst>
                <a:ext uri="{FF2B5EF4-FFF2-40B4-BE49-F238E27FC236}">
                  <a16:creationId xmlns:a16="http://schemas.microsoft.com/office/drawing/2014/main" id="{B72A3F2B-6E0A-A245-A6C0-E674777A1DE3}"/>
                </a:ext>
              </a:extLst>
            </p:cNvPr>
            <p:cNvSpPr/>
            <p:nvPr/>
          </p:nvSpPr>
          <p:spPr>
            <a:xfrm>
              <a:off x="640137" y="655755"/>
              <a:ext cx="1763402" cy="416693"/>
            </a:xfrm>
            <a:prstGeom prst="frame">
              <a:avLst>
                <a:gd name="adj1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noFill/>
              </a:endParaRP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F2EF7312-4916-8A4B-9785-581CB69819FC}"/>
                </a:ext>
              </a:extLst>
            </p:cNvPr>
            <p:cNvGrpSpPr/>
            <p:nvPr/>
          </p:nvGrpSpPr>
          <p:grpSpPr>
            <a:xfrm>
              <a:off x="4434575" y="1224087"/>
              <a:ext cx="1615590" cy="4468801"/>
              <a:chOff x="4403530" y="1184028"/>
              <a:chExt cx="1615590" cy="4468801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B72AA8BA-9893-C943-ABE1-98410014FED8}"/>
                  </a:ext>
                </a:extLst>
              </p:cNvPr>
              <p:cNvSpPr/>
              <p:nvPr/>
            </p:nvSpPr>
            <p:spPr>
              <a:xfrm>
                <a:off x="4408034" y="2416568"/>
                <a:ext cx="1611086" cy="2112079"/>
              </a:xfrm>
              <a:prstGeom prst="rect">
                <a:avLst/>
              </a:prstGeom>
              <a:solidFill>
                <a:schemeClr val="accent1">
                  <a:lumMod val="75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/>
                  <a:t>와인 성분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87682BA-EB03-FB43-AF4E-1175C671697F}"/>
                  </a:ext>
                </a:extLst>
              </p:cNvPr>
              <p:cNvSpPr/>
              <p:nvPr/>
            </p:nvSpPr>
            <p:spPr>
              <a:xfrm>
                <a:off x="4403530" y="1184028"/>
                <a:ext cx="1615590" cy="13633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ECFA0B4-C2F0-BD4A-BD87-A090844C1771}"/>
                  </a:ext>
                </a:extLst>
              </p:cNvPr>
              <p:cNvSpPr/>
              <p:nvPr/>
            </p:nvSpPr>
            <p:spPr>
              <a:xfrm>
                <a:off x="4408033" y="4406942"/>
                <a:ext cx="1606333" cy="1245887"/>
              </a:xfrm>
              <a:prstGeom prst="rect">
                <a:avLst/>
              </a:prstGeom>
              <a:solidFill>
                <a:srgbClr val="00206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sp>
          <p:nvSpPr>
            <p:cNvPr id="135" name="오른쪽 화살표[R] 134">
              <a:extLst>
                <a:ext uri="{FF2B5EF4-FFF2-40B4-BE49-F238E27FC236}">
                  <a16:creationId xmlns:a16="http://schemas.microsoft.com/office/drawing/2014/main" id="{2B5A7548-B742-6643-9A34-7F8BC91F57F0}"/>
                </a:ext>
              </a:extLst>
            </p:cNvPr>
            <p:cNvSpPr/>
            <p:nvPr/>
          </p:nvSpPr>
          <p:spPr>
            <a:xfrm>
              <a:off x="9655071" y="4149063"/>
              <a:ext cx="501346" cy="308792"/>
            </a:xfrm>
            <a:prstGeom prst="rightArrow">
              <a:avLst>
                <a:gd name="adj1" fmla="val 43751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왼쪽 중괄호[L] 135">
              <a:extLst>
                <a:ext uri="{FF2B5EF4-FFF2-40B4-BE49-F238E27FC236}">
                  <a16:creationId xmlns:a16="http://schemas.microsoft.com/office/drawing/2014/main" id="{797E1DB2-C543-AB41-910D-A1610D03F3DC}"/>
                </a:ext>
              </a:extLst>
            </p:cNvPr>
            <p:cNvSpPr/>
            <p:nvPr/>
          </p:nvSpPr>
          <p:spPr>
            <a:xfrm>
              <a:off x="6064717" y="2242436"/>
              <a:ext cx="1862836" cy="565417"/>
            </a:xfrm>
            <a:prstGeom prst="leftBrace">
              <a:avLst>
                <a:gd name="adj1" fmla="val 8333"/>
                <a:gd name="adj2" fmla="val 6065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7" name="왼쪽 중괄호[L] 136">
              <a:extLst>
                <a:ext uri="{FF2B5EF4-FFF2-40B4-BE49-F238E27FC236}">
                  <a16:creationId xmlns:a16="http://schemas.microsoft.com/office/drawing/2014/main" id="{F9E021C9-1637-934E-93F1-A2B698782FD4}"/>
                </a:ext>
              </a:extLst>
            </p:cNvPr>
            <p:cNvSpPr/>
            <p:nvPr/>
          </p:nvSpPr>
          <p:spPr>
            <a:xfrm>
              <a:off x="6057807" y="4134110"/>
              <a:ext cx="1852625" cy="603969"/>
            </a:xfrm>
            <a:prstGeom prst="leftBrace">
              <a:avLst>
                <a:gd name="adj1" fmla="val 8333"/>
                <a:gd name="adj2" fmla="val 6065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오른쪽 화살표[R] 53">
              <a:extLst>
                <a:ext uri="{FF2B5EF4-FFF2-40B4-BE49-F238E27FC236}">
                  <a16:creationId xmlns:a16="http://schemas.microsoft.com/office/drawing/2014/main" id="{25EB276E-9A14-F446-BFAD-A45209F997CB}"/>
                </a:ext>
              </a:extLst>
            </p:cNvPr>
            <p:cNvSpPr/>
            <p:nvPr/>
          </p:nvSpPr>
          <p:spPr>
            <a:xfrm>
              <a:off x="9682821" y="2499423"/>
              <a:ext cx="473597" cy="321574"/>
            </a:xfrm>
            <a:prstGeom prst="rightArrow">
              <a:avLst>
                <a:gd name="adj1" fmla="val 43751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5" name="액자 54">
              <a:extLst>
                <a:ext uri="{FF2B5EF4-FFF2-40B4-BE49-F238E27FC236}">
                  <a16:creationId xmlns:a16="http://schemas.microsoft.com/office/drawing/2014/main" id="{2DC926B9-140F-7B42-BC65-6FE85F2F14E7}"/>
                </a:ext>
              </a:extLst>
            </p:cNvPr>
            <p:cNvSpPr/>
            <p:nvPr/>
          </p:nvSpPr>
          <p:spPr>
            <a:xfrm>
              <a:off x="10199442" y="2242436"/>
              <a:ext cx="1662457" cy="1466850"/>
            </a:xfrm>
            <a:prstGeom prst="frame">
              <a:avLst>
                <a:gd name="adj1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noFill/>
              </a:endParaRPr>
            </a:p>
          </p:txBody>
        </p:sp>
        <p:sp>
          <p:nvSpPr>
            <p:cNvPr id="56" name="액자 55">
              <a:extLst>
                <a:ext uri="{FF2B5EF4-FFF2-40B4-BE49-F238E27FC236}">
                  <a16:creationId xmlns:a16="http://schemas.microsoft.com/office/drawing/2014/main" id="{7B7C2D9A-8B46-0C4D-B12B-95044BD8901B}"/>
                </a:ext>
              </a:extLst>
            </p:cNvPr>
            <p:cNvSpPr/>
            <p:nvPr/>
          </p:nvSpPr>
          <p:spPr>
            <a:xfrm>
              <a:off x="10182656" y="4103907"/>
              <a:ext cx="1679243" cy="1149290"/>
            </a:xfrm>
            <a:prstGeom prst="frame">
              <a:avLst>
                <a:gd name="adj1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noFill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88AAD7-6F9B-7B4D-BE69-2A7E0B2A85A5}"/>
                </a:ext>
              </a:extLst>
            </p:cNvPr>
            <p:cNvSpPr txBox="1"/>
            <p:nvPr/>
          </p:nvSpPr>
          <p:spPr>
            <a:xfrm>
              <a:off x="6200571" y="3220692"/>
              <a:ext cx="1477319" cy="7465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성분 사이의</a:t>
              </a:r>
              <a:endParaRPr kumimoji="1" lang="en-US" altLang="ko-KR" b="1" dirty="0"/>
            </a:p>
            <a:p>
              <a:r>
                <a:rPr kumimoji="1" lang="ko-KR" altLang="en-US" b="1" dirty="0"/>
                <a:t>교차점 존재 </a:t>
              </a:r>
            </a:p>
          </p:txBody>
        </p:sp>
      </p:grp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074C9359-F480-DA4A-9F41-3DB7087D3D97}"/>
              </a:ext>
            </a:extLst>
          </p:cNvPr>
          <p:cNvCxnSpPr/>
          <p:nvPr/>
        </p:nvCxnSpPr>
        <p:spPr>
          <a:xfrm>
            <a:off x="2431873" y="0"/>
            <a:ext cx="0" cy="356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0" y="348674"/>
            <a:ext cx="12192000" cy="72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endParaRPr lang="en-US" altLang="ko-KR" sz="400" b="1" dirty="0" smtClean="0">
              <a:solidFill>
                <a:srgbClr val="0000FF"/>
              </a:solidFill>
            </a:endParaRPr>
          </a:p>
          <a:p>
            <a:pPr marL="179388"/>
            <a:r>
              <a:rPr lang="ko-KR" altLang="en-US" sz="2000" b="1" dirty="0" smtClean="0">
                <a:solidFill>
                  <a:srgbClr val="0000FF"/>
                </a:solidFill>
              </a:rPr>
              <a:t>목표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: 19</a:t>
            </a:r>
            <a:r>
              <a:rPr lang="ko-KR" altLang="en-US" sz="2000" b="1" dirty="0">
                <a:solidFill>
                  <a:srgbClr val="0000FF"/>
                </a:solidFill>
              </a:rPr>
              <a:t>년 </a:t>
            </a:r>
            <a:r>
              <a:rPr lang="ko-KR" altLang="en-US" sz="2000" b="1" dirty="0" err="1">
                <a:solidFill>
                  <a:srgbClr val="0000FF"/>
                </a:solidFill>
              </a:rPr>
              <a:t>와인시장</a:t>
            </a:r>
            <a:r>
              <a:rPr lang="ko-KR" altLang="en-US" sz="2000" b="1" dirty="0">
                <a:solidFill>
                  <a:srgbClr val="0000FF"/>
                </a:solidFill>
              </a:rPr>
              <a:t> 성공적 진입을 통한 매출액 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증대</a:t>
            </a:r>
            <a:endParaRPr lang="en-US" altLang="ko-KR" sz="2000" b="1" dirty="0" smtClean="0">
              <a:solidFill>
                <a:srgbClr val="0000FF"/>
              </a:solidFill>
            </a:endParaRPr>
          </a:p>
          <a:p>
            <a:endParaRPr lang="en-US" altLang="ko-KR" sz="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dirty="0" smtClean="0"/>
              <a:t>당해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’</a:t>
            </a:r>
            <a:r>
              <a:rPr lang="en-US" altLang="ko-KR" sz="1400" b="1" dirty="0" smtClean="0"/>
              <a:t>12</a:t>
            </a:r>
            <a:r>
              <a:rPr lang="ko-KR" altLang="en-US" sz="1400" b="1" dirty="0"/>
              <a:t>월에는 매출 </a:t>
            </a:r>
            <a:r>
              <a:rPr lang="en-US" altLang="ko-KR" sz="1400" b="1" dirty="0"/>
              <a:t>50% </a:t>
            </a:r>
            <a:r>
              <a:rPr lang="ko-KR" altLang="en-US" sz="1400" b="1" dirty="0" smtClean="0"/>
              <a:t>증가할 것으로 예상→ </a:t>
            </a:r>
            <a:r>
              <a:rPr lang="ko-KR" altLang="en-US" sz="1400" b="1" dirty="0"/>
              <a:t>내년 초까지는 전년대비 </a:t>
            </a:r>
            <a:r>
              <a:rPr lang="en-US" altLang="ko-KR" sz="1400" b="1" dirty="0"/>
              <a:t>70% </a:t>
            </a:r>
            <a:r>
              <a:rPr lang="ko-KR" altLang="en-US" sz="1400" b="1" dirty="0"/>
              <a:t>증대 목표</a:t>
            </a:r>
            <a:r>
              <a:rPr lang="en-US" altLang="ko-KR" sz="1400" b="1" dirty="0"/>
              <a:t>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435380" y="3087236"/>
            <a:ext cx="1590095" cy="223095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44886" y="4735384"/>
            <a:ext cx="1590095" cy="223095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7946195" y="2829034"/>
            <a:ext cx="1647662" cy="592072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7934324" y="4533314"/>
            <a:ext cx="1667649" cy="52869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2034</TotalTime>
  <Words>2379</Words>
  <Application>Microsoft Office PowerPoint</Application>
  <PresentationFormat>와이드스크린</PresentationFormat>
  <Paragraphs>463</Paragraphs>
  <Slides>22</Slides>
  <Notes>4</Notes>
  <HiddenSlides>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Nanum Gothic</vt:lpstr>
      <vt:lpstr>나눔고딕</vt:lpstr>
      <vt:lpstr>나눔바른고딕</vt:lpstr>
      <vt:lpstr>Malgun Gothic</vt:lpstr>
      <vt:lpstr>Malgun Gothic</vt:lpstr>
      <vt:lpstr>함초롬돋움</vt:lpstr>
      <vt:lpstr>Arial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821064895649</cp:lastModifiedBy>
  <cp:revision>202</cp:revision>
  <dcterms:created xsi:type="dcterms:W3CDTF">2019-04-17T04:58:35Z</dcterms:created>
  <dcterms:modified xsi:type="dcterms:W3CDTF">2019-05-25T13:20:20Z</dcterms:modified>
  <cp:version>1000.0000.01</cp:version>
</cp:coreProperties>
</file>